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65" r:id="rId4"/>
    <p:sldId id="267" r:id="rId5"/>
    <p:sldId id="260" r:id="rId6"/>
    <p:sldId id="261" r:id="rId7"/>
    <p:sldId id="266" r:id="rId8"/>
    <p:sldId id="264" r:id="rId9"/>
    <p:sldId id="262" r:id="rId10"/>
    <p:sldId id="268" r:id="rId11"/>
    <p:sldId id="258" r:id="rId12"/>
    <p:sldId id="259" r:id="rId13"/>
    <p:sldId id="276" r:id="rId14"/>
    <p:sldId id="277" r:id="rId15"/>
    <p:sldId id="273" r:id="rId16"/>
    <p:sldId id="278" r:id="rId17"/>
    <p:sldId id="279" r:id="rId18"/>
    <p:sldId id="280" r:id="rId19"/>
    <p:sldId id="281" r:id="rId20"/>
    <p:sldId id="282" r:id="rId21"/>
    <p:sldId id="283" r:id="rId22"/>
    <p:sldId id="270" r:id="rId23"/>
    <p:sldId id="275" r:id="rId24"/>
    <p:sldId id="274"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B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4"/>
    <p:restoredTop sz="76599"/>
  </p:normalViewPr>
  <p:slideViewPr>
    <p:cSldViewPr snapToGrid="0">
      <p:cViewPr varScale="1">
        <p:scale>
          <a:sx n="92" d="100"/>
          <a:sy n="92" d="100"/>
        </p:scale>
        <p:origin x="1272" y="17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9217C5-FDA5-DF4A-ABE7-70C26134FEE9}" type="doc">
      <dgm:prSet loTypeId="urn:microsoft.com/office/officeart/2005/8/layout/process2" loCatId="" qsTypeId="urn:microsoft.com/office/officeart/2005/8/quickstyle/simple1" qsCatId="simple" csTypeId="urn:microsoft.com/office/officeart/2005/8/colors/accent1_2" csCatId="accent1" phldr="1"/>
      <dgm:spPr/>
    </dgm:pt>
    <dgm:pt modelId="{AE69ABBD-B1FB-0549-AE6A-6005B944AFB7}">
      <dgm:prSet phldrT="[Text]" custT="1"/>
      <dgm:spPr/>
      <dgm:t>
        <a:bodyPr/>
        <a:lstStyle/>
        <a:p>
          <a:r>
            <a:rPr lang="en-US" sz="1800" dirty="0"/>
            <a:t>Electrodes</a:t>
          </a:r>
        </a:p>
      </dgm:t>
    </dgm:pt>
    <dgm:pt modelId="{91AB920B-3E91-4B41-87E7-ECBF7C240132}" type="parTrans" cxnId="{38E59095-EE41-064E-A255-CE7750485A73}">
      <dgm:prSet/>
      <dgm:spPr/>
      <dgm:t>
        <a:bodyPr/>
        <a:lstStyle/>
        <a:p>
          <a:endParaRPr lang="en-US" sz="1800"/>
        </a:p>
      </dgm:t>
    </dgm:pt>
    <dgm:pt modelId="{0153C406-0348-A04E-A58D-254803206757}" type="sibTrans" cxnId="{38E59095-EE41-064E-A255-CE7750485A73}">
      <dgm:prSet custT="1"/>
      <dgm:spPr/>
      <dgm:t>
        <a:bodyPr/>
        <a:lstStyle/>
        <a:p>
          <a:endParaRPr lang="en-US" sz="1800"/>
        </a:p>
      </dgm:t>
    </dgm:pt>
    <dgm:pt modelId="{FE3E76CF-4306-8445-81A2-484388FF3BB5}">
      <dgm:prSet phldrT="[Text]" custT="1"/>
      <dgm:spPr/>
      <dgm:t>
        <a:bodyPr/>
        <a:lstStyle/>
        <a:p>
          <a:r>
            <a:rPr lang="en-US" sz="1800" dirty="0"/>
            <a:t>Leads</a:t>
          </a:r>
        </a:p>
      </dgm:t>
    </dgm:pt>
    <dgm:pt modelId="{2082582D-C71F-3D42-93B6-41B791DD164E}" type="parTrans" cxnId="{CEBEC9DF-6FB6-B14D-89DD-6509D3F1033E}">
      <dgm:prSet/>
      <dgm:spPr/>
      <dgm:t>
        <a:bodyPr/>
        <a:lstStyle/>
        <a:p>
          <a:endParaRPr lang="en-US" sz="1800"/>
        </a:p>
      </dgm:t>
    </dgm:pt>
    <dgm:pt modelId="{9DE3FE9A-A88E-8746-8427-4BB3BF85C30B}" type="sibTrans" cxnId="{CEBEC9DF-6FB6-B14D-89DD-6509D3F1033E}">
      <dgm:prSet custT="1"/>
      <dgm:spPr/>
      <dgm:t>
        <a:bodyPr/>
        <a:lstStyle/>
        <a:p>
          <a:endParaRPr lang="en-US" sz="1800"/>
        </a:p>
      </dgm:t>
    </dgm:pt>
    <dgm:pt modelId="{9C038F11-083D-8E45-BADC-37FA23EEE4AA}">
      <dgm:prSet phldrT="[Text]" custT="1"/>
      <dgm:spPr/>
      <dgm:t>
        <a:bodyPr/>
        <a:lstStyle/>
        <a:p>
          <a:r>
            <a:rPr lang="en-US" sz="1800" dirty="0"/>
            <a:t>Raw EMG signal</a:t>
          </a:r>
        </a:p>
      </dgm:t>
    </dgm:pt>
    <dgm:pt modelId="{3E51D2D6-FA0A-D445-8D49-B76275C3ACD2}" type="parTrans" cxnId="{B323D4D5-7606-0843-AB6F-F2642C052372}">
      <dgm:prSet/>
      <dgm:spPr/>
      <dgm:t>
        <a:bodyPr/>
        <a:lstStyle/>
        <a:p>
          <a:endParaRPr lang="en-US" sz="1800"/>
        </a:p>
      </dgm:t>
    </dgm:pt>
    <dgm:pt modelId="{5CF00184-1A14-C84B-AAFF-17F3DEF1D93C}" type="sibTrans" cxnId="{B323D4D5-7606-0843-AB6F-F2642C052372}">
      <dgm:prSet custT="1"/>
      <dgm:spPr/>
      <dgm:t>
        <a:bodyPr/>
        <a:lstStyle/>
        <a:p>
          <a:endParaRPr lang="en-US" sz="1800"/>
        </a:p>
      </dgm:t>
    </dgm:pt>
    <dgm:pt modelId="{69B93AA8-D3AD-A34B-8FDC-A3D4110E7EC7}">
      <dgm:prSet custT="1"/>
      <dgm:spPr/>
      <dgm:t>
        <a:bodyPr/>
        <a:lstStyle/>
        <a:p>
          <a:r>
            <a:rPr lang="en-US" sz="1800" dirty="0"/>
            <a:t>Signal amplification</a:t>
          </a:r>
        </a:p>
      </dgm:t>
    </dgm:pt>
    <dgm:pt modelId="{AE465D5A-1772-C748-957F-0CC1A5DBC23C}" type="parTrans" cxnId="{C078D071-2B14-EF48-AF81-734338FAAF12}">
      <dgm:prSet/>
      <dgm:spPr/>
      <dgm:t>
        <a:bodyPr/>
        <a:lstStyle/>
        <a:p>
          <a:endParaRPr lang="en-US" sz="1800"/>
        </a:p>
      </dgm:t>
    </dgm:pt>
    <dgm:pt modelId="{34DB9903-7529-8449-B55E-C4D41D46A1BF}" type="sibTrans" cxnId="{C078D071-2B14-EF48-AF81-734338FAAF12}">
      <dgm:prSet custT="1"/>
      <dgm:spPr/>
      <dgm:t>
        <a:bodyPr/>
        <a:lstStyle/>
        <a:p>
          <a:endParaRPr lang="en-US" sz="1800"/>
        </a:p>
      </dgm:t>
    </dgm:pt>
    <dgm:pt modelId="{39251126-FF19-6D41-9972-4B6B2BA23CC7}">
      <dgm:prSet custT="1"/>
      <dgm:spPr/>
      <dgm:t>
        <a:bodyPr/>
        <a:lstStyle/>
        <a:p>
          <a:r>
            <a:rPr lang="en-US" sz="1800" dirty="0"/>
            <a:t>Filtering (band pass)</a:t>
          </a:r>
        </a:p>
      </dgm:t>
    </dgm:pt>
    <dgm:pt modelId="{08289523-4400-6C4B-BD38-0F3ED165C00B}" type="parTrans" cxnId="{64223A0D-0043-4B4C-A752-F64ABA311F19}">
      <dgm:prSet/>
      <dgm:spPr/>
      <dgm:t>
        <a:bodyPr/>
        <a:lstStyle/>
        <a:p>
          <a:endParaRPr lang="en-US" sz="1800"/>
        </a:p>
      </dgm:t>
    </dgm:pt>
    <dgm:pt modelId="{58F970D4-8434-FF4C-8DFF-142D13B264C8}" type="sibTrans" cxnId="{64223A0D-0043-4B4C-A752-F64ABA311F19}">
      <dgm:prSet custT="1"/>
      <dgm:spPr/>
      <dgm:t>
        <a:bodyPr/>
        <a:lstStyle/>
        <a:p>
          <a:endParaRPr lang="en-US" sz="1800"/>
        </a:p>
      </dgm:t>
    </dgm:pt>
    <dgm:pt modelId="{41599FE4-EF1F-3F43-8906-9E7412317531}">
      <dgm:prSet custT="1"/>
      <dgm:spPr/>
      <dgm:t>
        <a:bodyPr/>
        <a:lstStyle/>
        <a:p>
          <a:r>
            <a:rPr lang="en-US" sz="1800" dirty="0"/>
            <a:t>Sampling (digitizing)</a:t>
          </a:r>
        </a:p>
      </dgm:t>
    </dgm:pt>
    <dgm:pt modelId="{BD5615CC-19AD-414B-87CC-D52E693559C2}" type="parTrans" cxnId="{707A6C18-166F-6F4C-AB30-7D688E022090}">
      <dgm:prSet/>
      <dgm:spPr/>
      <dgm:t>
        <a:bodyPr/>
        <a:lstStyle/>
        <a:p>
          <a:endParaRPr lang="en-US" sz="1800"/>
        </a:p>
      </dgm:t>
    </dgm:pt>
    <dgm:pt modelId="{5BC40EBE-AEC1-0A4B-BC22-89D5BA016B71}" type="sibTrans" cxnId="{707A6C18-166F-6F4C-AB30-7D688E022090}">
      <dgm:prSet custT="1"/>
      <dgm:spPr/>
      <dgm:t>
        <a:bodyPr/>
        <a:lstStyle/>
        <a:p>
          <a:endParaRPr lang="en-US" sz="1800"/>
        </a:p>
      </dgm:t>
    </dgm:pt>
    <dgm:pt modelId="{DEFF92A8-E5FA-B34E-8B13-1F7062E0D1FA}">
      <dgm:prSet custT="1"/>
      <dgm:spPr/>
      <dgm:t>
        <a:bodyPr/>
        <a:lstStyle/>
        <a:p>
          <a:r>
            <a:rPr lang="en-US" sz="1800" dirty="0"/>
            <a:t>Pre-processed EMG signal </a:t>
          </a:r>
          <a:br>
            <a:rPr lang="en-US" sz="1800" dirty="0"/>
          </a:br>
          <a:r>
            <a:rPr lang="en-US" sz="1800" dirty="0"/>
            <a:t>is recorded</a:t>
          </a:r>
        </a:p>
      </dgm:t>
    </dgm:pt>
    <dgm:pt modelId="{59FCA845-39B0-C04E-AD17-F24C55512E86}" type="parTrans" cxnId="{717FCAB5-45DA-7647-8525-5A50D9B52C2C}">
      <dgm:prSet/>
      <dgm:spPr/>
      <dgm:t>
        <a:bodyPr/>
        <a:lstStyle/>
        <a:p>
          <a:endParaRPr lang="en-US" sz="1800"/>
        </a:p>
      </dgm:t>
    </dgm:pt>
    <dgm:pt modelId="{D16DEEC2-EF19-804F-A2EA-692A15DAAC1D}" type="sibTrans" cxnId="{717FCAB5-45DA-7647-8525-5A50D9B52C2C}">
      <dgm:prSet/>
      <dgm:spPr/>
      <dgm:t>
        <a:bodyPr/>
        <a:lstStyle/>
        <a:p>
          <a:endParaRPr lang="en-US" sz="1800"/>
        </a:p>
      </dgm:t>
    </dgm:pt>
    <dgm:pt modelId="{57AE6526-7CB3-C941-830E-07B59B54BC84}" type="pres">
      <dgm:prSet presAssocID="{F19217C5-FDA5-DF4A-ABE7-70C26134FEE9}" presName="linearFlow" presStyleCnt="0">
        <dgm:presLayoutVars>
          <dgm:resizeHandles val="exact"/>
        </dgm:presLayoutVars>
      </dgm:prSet>
      <dgm:spPr/>
    </dgm:pt>
    <dgm:pt modelId="{EC2BE2AE-8293-134D-A0AD-271080DAB877}" type="pres">
      <dgm:prSet presAssocID="{AE69ABBD-B1FB-0549-AE6A-6005B944AFB7}" presName="node" presStyleLbl="node1" presStyleIdx="0" presStyleCnt="7" custScaleX="155437">
        <dgm:presLayoutVars>
          <dgm:bulletEnabled val="1"/>
        </dgm:presLayoutVars>
      </dgm:prSet>
      <dgm:spPr/>
    </dgm:pt>
    <dgm:pt modelId="{3CAEC9A6-ADED-544C-ABD6-91B927B60D66}" type="pres">
      <dgm:prSet presAssocID="{0153C406-0348-A04E-A58D-254803206757}" presName="sibTrans" presStyleLbl="sibTrans2D1" presStyleIdx="0" presStyleCnt="6"/>
      <dgm:spPr/>
    </dgm:pt>
    <dgm:pt modelId="{97D1A07C-DE9E-644A-9EAD-E2AAA81C796D}" type="pres">
      <dgm:prSet presAssocID="{0153C406-0348-A04E-A58D-254803206757}" presName="connectorText" presStyleLbl="sibTrans2D1" presStyleIdx="0" presStyleCnt="6"/>
      <dgm:spPr/>
    </dgm:pt>
    <dgm:pt modelId="{3D098A38-F478-9A4C-9C0A-113EB04641C7}" type="pres">
      <dgm:prSet presAssocID="{FE3E76CF-4306-8445-81A2-484388FF3BB5}" presName="node" presStyleLbl="node1" presStyleIdx="1" presStyleCnt="7" custScaleX="155437">
        <dgm:presLayoutVars>
          <dgm:bulletEnabled val="1"/>
        </dgm:presLayoutVars>
      </dgm:prSet>
      <dgm:spPr/>
    </dgm:pt>
    <dgm:pt modelId="{47231989-9262-BC41-BB13-AE6660AA9DE9}" type="pres">
      <dgm:prSet presAssocID="{9DE3FE9A-A88E-8746-8427-4BB3BF85C30B}" presName="sibTrans" presStyleLbl="sibTrans2D1" presStyleIdx="1" presStyleCnt="6"/>
      <dgm:spPr/>
    </dgm:pt>
    <dgm:pt modelId="{F67F4566-4C3D-BC4C-A608-C2D1B789033F}" type="pres">
      <dgm:prSet presAssocID="{9DE3FE9A-A88E-8746-8427-4BB3BF85C30B}" presName="connectorText" presStyleLbl="sibTrans2D1" presStyleIdx="1" presStyleCnt="6"/>
      <dgm:spPr/>
    </dgm:pt>
    <dgm:pt modelId="{09C0E555-C5E9-A24F-8253-1712BD649FB2}" type="pres">
      <dgm:prSet presAssocID="{9C038F11-083D-8E45-BADC-37FA23EEE4AA}" presName="node" presStyleLbl="node1" presStyleIdx="2" presStyleCnt="7" custScaleX="155437">
        <dgm:presLayoutVars>
          <dgm:bulletEnabled val="1"/>
        </dgm:presLayoutVars>
      </dgm:prSet>
      <dgm:spPr/>
    </dgm:pt>
    <dgm:pt modelId="{86A6D91B-5875-2045-80BA-D4CDB8828C6B}" type="pres">
      <dgm:prSet presAssocID="{5CF00184-1A14-C84B-AAFF-17F3DEF1D93C}" presName="sibTrans" presStyleLbl="sibTrans2D1" presStyleIdx="2" presStyleCnt="6"/>
      <dgm:spPr/>
    </dgm:pt>
    <dgm:pt modelId="{E6DE7568-34AA-684B-96FB-1EABC4C5C0DB}" type="pres">
      <dgm:prSet presAssocID="{5CF00184-1A14-C84B-AAFF-17F3DEF1D93C}" presName="connectorText" presStyleLbl="sibTrans2D1" presStyleIdx="2" presStyleCnt="6"/>
      <dgm:spPr/>
    </dgm:pt>
    <dgm:pt modelId="{31CC1CFA-8597-FA40-BC3C-8CD49099CAFA}" type="pres">
      <dgm:prSet presAssocID="{69B93AA8-D3AD-A34B-8FDC-A3D4110E7EC7}" presName="node" presStyleLbl="node1" presStyleIdx="3" presStyleCnt="7" custScaleX="155437" custLinFactNeighborX="639">
        <dgm:presLayoutVars>
          <dgm:bulletEnabled val="1"/>
        </dgm:presLayoutVars>
      </dgm:prSet>
      <dgm:spPr/>
    </dgm:pt>
    <dgm:pt modelId="{648CFAD1-499D-544E-B316-DF094DB4F1DB}" type="pres">
      <dgm:prSet presAssocID="{34DB9903-7529-8449-B55E-C4D41D46A1BF}" presName="sibTrans" presStyleLbl="sibTrans2D1" presStyleIdx="3" presStyleCnt="6"/>
      <dgm:spPr/>
    </dgm:pt>
    <dgm:pt modelId="{F703A7CF-07F7-AE4F-BD3F-75556A467BB2}" type="pres">
      <dgm:prSet presAssocID="{34DB9903-7529-8449-B55E-C4D41D46A1BF}" presName="connectorText" presStyleLbl="sibTrans2D1" presStyleIdx="3" presStyleCnt="6"/>
      <dgm:spPr/>
    </dgm:pt>
    <dgm:pt modelId="{0D5EC7F6-0A89-B74D-B224-F5AB9A164DDC}" type="pres">
      <dgm:prSet presAssocID="{39251126-FF19-6D41-9972-4B6B2BA23CC7}" presName="node" presStyleLbl="node1" presStyleIdx="4" presStyleCnt="7" custScaleX="155437">
        <dgm:presLayoutVars>
          <dgm:bulletEnabled val="1"/>
        </dgm:presLayoutVars>
      </dgm:prSet>
      <dgm:spPr/>
    </dgm:pt>
    <dgm:pt modelId="{94928C25-B937-8045-A1DE-1A8FD967E772}" type="pres">
      <dgm:prSet presAssocID="{58F970D4-8434-FF4C-8DFF-142D13B264C8}" presName="sibTrans" presStyleLbl="sibTrans2D1" presStyleIdx="4" presStyleCnt="6"/>
      <dgm:spPr/>
    </dgm:pt>
    <dgm:pt modelId="{20F090CA-7FA6-AF49-ACB5-627ACCEBB3A4}" type="pres">
      <dgm:prSet presAssocID="{58F970D4-8434-FF4C-8DFF-142D13B264C8}" presName="connectorText" presStyleLbl="sibTrans2D1" presStyleIdx="4" presStyleCnt="6"/>
      <dgm:spPr/>
    </dgm:pt>
    <dgm:pt modelId="{089D6AB7-6D52-4B4A-A10B-C5169D9DA5DC}" type="pres">
      <dgm:prSet presAssocID="{41599FE4-EF1F-3F43-8906-9E7412317531}" presName="node" presStyleLbl="node1" presStyleIdx="5" presStyleCnt="7" custScaleX="155437">
        <dgm:presLayoutVars>
          <dgm:bulletEnabled val="1"/>
        </dgm:presLayoutVars>
      </dgm:prSet>
      <dgm:spPr/>
    </dgm:pt>
    <dgm:pt modelId="{776C4379-D1D2-C948-A9EE-D9783F4A0FDD}" type="pres">
      <dgm:prSet presAssocID="{5BC40EBE-AEC1-0A4B-BC22-89D5BA016B71}" presName="sibTrans" presStyleLbl="sibTrans2D1" presStyleIdx="5" presStyleCnt="6"/>
      <dgm:spPr/>
    </dgm:pt>
    <dgm:pt modelId="{70857EC5-9C81-4346-A205-41B3C7D59D6E}" type="pres">
      <dgm:prSet presAssocID="{5BC40EBE-AEC1-0A4B-BC22-89D5BA016B71}" presName="connectorText" presStyleLbl="sibTrans2D1" presStyleIdx="5" presStyleCnt="6"/>
      <dgm:spPr/>
    </dgm:pt>
    <dgm:pt modelId="{31724D9B-E5FC-6043-AE78-8C6873BB6251}" type="pres">
      <dgm:prSet presAssocID="{DEFF92A8-E5FA-B34E-8B13-1F7062E0D1FA}" presName="node" presStyleLbl="node1" presStyleIdx="6" presStyleCnt="7" custScaleX="155437">
        <dgm:presLayoutVars>
          <dgm:bulletEnabled val="1"/>
        </dgm:presLayoutVars>
      </dgm:prSet>
      <dgm:spPr/>
    </dgm:pt>
  </dgm:ptLst>
  <dgm:cxnLst>
    <dgm:cxn modelId="{64223A0D-0043-4B4C-A752-F64ABA311F19}" srcId="{F19217C5-FDA5-DF4A-ABE7-70C26134FEE9}" destId="{39251126-FF19-6D41-9972-4B6B2BA23CC7}" srcOrd="4" destOrd="0" parTransId="{08289523-4400-6C4B-BD38-0F3ED165C00B}" sibTransId="{58F970D4-8434-FF4C-8DFF-142D13B264C8}"/>
    <dgm:cxn modelId="{707A6C18-166F-6F4C-AB30-7D688E022090}" srcId="{F19217C5-FDA5-DF4A-ABE7-70C26134FEE9}" destId="{41599FE4-EF1F-3F43-8906-9E7412317531}" srcOrd="5" destOrd="0" parTransId="{BD5615CC-19AD-414B-87CC-D52E693559C2}" sibTransId="{5BC40EBE-AEC1-0A4B-BC22-89D5BA016B71}"/>
    <dgm:cxn modelId="{E4817F20-B443-AC4A-B773-60FC55E06202}" type="presOf" srcId="{0153C406-0348-A04E-A58D-254803206757}" destId="{3CAEC9A6-ADED-544C-ABD6-91B927B60D66}" srcOrd="0" destOrd="0" presId="urn:microsoft.com/office/officeart/2005/8/layout/process2"/>
    <dgm:cxn modelId="{A605D421-EA1E-5143-8781-D9016794BC63}" type="presOf" srcId="{58F970D4-8434-FF4C-8DFF-142D13B264C8}" destId="{20F090CA-7FA6-AF49-ACB5-627ACCEBB3A4}" srcOrd="1" destOrd="0" presId="urn:microsoft.com/office/officeart/2005/8/layout/process2"/>
    <dgm:cxn modelId="{76E2562F-BD1B-1448-9D4B-5F4A87ABFB1C}" type="presOf" srcId="{0153C406-0348-A04E-A58D-254803206757}" destId="{97D1A07C-DE9E-644A-9EAD-E2AAA81C796D}" srcOrd="1" destOrd="0" presId="urn:microsoft.com/office/officeart/2005/8/layout/process2"/>
    <dgm:cxn modelId="{DE7C263B-E30F-574A-B784-6E9346B6510A}" type="presOf" srcId="{DEFF92A8-E5FA-B34E-8B13-1F7062E0D1FA}" destId="{31724D9B-E5FC-6043-AE78-8C6873BB6251}" srcOrd="0" destOrd="0" presId="urn:microsoft.com/office/officeart/2005/8/layout/process2"/>
    <dgm:cxn modelId="{799E8F43-1166-C046-9742-50447F42EEC0}" type="presOf" srcId="{39251126-FF19-6D41-9972-4B6B2BA23CC7}" destId="{0D5EC7F6-0A89-B74D-B224-F5AB9A164DDC}" srcOrd="0" destOrd="0" presId="urn:microsoft.com/office/officeart/2005/8/layout/process2"/>
    <dgm:cxn modelId="{B68E5E4A-8324-AA45-AA0C-A55991AF28F7}" type="presOf" srcId="{FE3E76CF-4306-8445-81A2-484388FF3BB5}" destId="{3D098A38-F478-9A4C-9C0A-113EB04641C7}" srcOrd="0" destOrd="0" presId="urn:microsoft.com/office/officeart/2005/8/layout/process2"/>
    <dgm:cxn modelId="{D721595D-5D26-164E-BC4D-4AAF6C7EA5A8}" type="presOf" srcId="{AE69ABBD-B1FB-0549-AE6A-6005B944AFB7}" destId="{EC2BE2AE-8293-134D-A0AD-271080DAB877}" srcOrd="0" destOrd="0" presId="urn:microsoft.com/office/officeart/2005/8/layout/process2"/>
    <dgm:cxn modelId="{3979F85D-BA20-9C4E-A174-BB6B92EF47EB}" type="presOf" srcId="{41599FE4-EF1F-3F43-8906-9E7412317531}" destId="{089D6AB7-6D52-4B4A-A10B-C5169D9DA5DC}" srcOrd="0" destOrd="0" presId="urn:microsoft.com/office/officeart/2005/8/layout/process2"/>
    <dgm:cxn modelId="{C078D071-2B14-EF48-AF81-734338FAAF12}" srcId="{F19217C5-FDA5-DF4A-ABE7-70C26134FEE9}" destId="{69B93AA8-D3AD-A34B-8FDC-A3D4110E7EC7}" srcOrd="3" destOrd="0" parTransId="{AE465D5A-1772-C748-957F-0CC1A5DBC23C}" sibTransId="{34DB9903-7529-8449-B55E-C4D41D46A1BF}"/>
    <dgm:cxn modelId="{7C24F975-88A5-4B43-B485-497C223BE2E0}" type="presOf" srcId="{34DB9903-7529-8449-B55E-C4D41D46A1BF}" destId="{648CFAD1-499D-544E-B316-DF094DB4F1DB}" srcOrd="0" destOrd="0" presId="urn:microsoft.com/office/officeart/2005/8/layout/process2"/>
    <dgm:cxn modelId="{4F31087D-5766-F54B-BAE2-05DFFBE89503}" type="presOf" srcId="{9DE3FE9A-A88E-8746-8427-4BB3BF85C30B}" destId="{F67F4566-4C3D-BC4C-A608-C2D1B789033F}" srcOrd="1" destOrd="0" presId="urn:microsoft.com/office/officeart/2005/8/layout/process2"/>
    <dgm:cxn modelId="{DCD25B84-DC20-F442-ACD1-A926BB2DDC67}" type="presOf" srcId="{9DE3FE9A-A88E-8746-8427-4BB3BF85C30B}" destId="{47231989-9262-BC41-BB13-AE6660AA9DE9}" srcOrd="0" destOrd="0" presId="urn:microsoft.com/office/officeart/2005/8/layout/process2"/>
    <dgm:cxn modelId="{3450968E-EF41-5C48-AF18-49643E4BC2A2}" type="presOf" srcId="{5BC40EBE-AEC1-0A4B-BC22-89D5BA016B71}" destId="{70857EC5-9C81-4346-A205-41B3C7D59D6E}" srcOrd="1" destOrd="0" presId="urn:microsoft.com/office/officeart/2005/8/layout/process2"/>
    <dgm:cxn modelId="{38E59095-EE41-064E-A255-CE7750485A73}" srcId="{F19217C5-FDA5-DF4A-ABE7-70C26134FEE9}" destId="{AE69ABBD-B1FB-0549-AE6A-6005B944AFB7}" srcOrd="0" destOrd="0" parTransId="{91AB920B-3E91-4B41-87E7-ECBF7C240132}" sibTransId="{0153C406-0348-A04E-A58D-254803206757}"/>
    <dgm:cxn modelId="{620BA59D-BAF5-2542-B546-1930E34395F5}" type="presOf" srcId="{F19217C5-FDA5-DF4A-ABE7-70C26134FEE9}" destId="{57AE6526-7CB3-C941-830E-07B59B54BC84}" srcOrd="0" destOrd="0" presId="urn:microsoft.com/office/officeart/2005/8/layout/process2"/>
    <dgm:cxn modelId="{4EC81FB4-89A4-8641-A395-E735336F7ED0}" type="presOf" srcId="{58F970D4-8434-FF4C-8DFF-142D13B264C8}" destId="{94928C25-B937-8045-A1DE-1A8FD967E772}" srcOrd="0" destOrd="0" presId="urn:microsoft.com/office/officeart/2005/8/layout/process2"/>
    <dgm:cxn modelId="{717FCAB5-45DA-7647-8525-5A50D9B52C2C}" srcId="{F19217C5-FDA5-DF4A-ABE7-70C26134FEE9}" destId="{DEFF92A8-E5FA-B34E-8B13-1F7062E0D1FA}" srcOrd="6" destOrd="0" parTransId="{59FCA845-39B0-C04E-AD17-F24C55512E86}" sibTransId="{D16DEEC2-EF19-804F-A2EA-692A15DAAC1D}"/>
    <dgm:cxn modelId="{D9F3C9C8-966E-7743-8CBC-5B8C23F8FCC1}" type="presOf" srcId="{69B93AA8-D3AD-A34B-8FDC-A3D4110E7EC7}" destId="{31CC1CFA-8597-FA40-BC3C-8CD49099CAFA}" srcOrd="0" destOrd="0" presId="urn:microsoft.com/office/officeart/2005/8/layout/process2"/>
    <dgm:cxn modelId="{A6D00AC9-4066-F944-8FC1-240038FDDA60}" type="presOf" srcId="{34DB9903-7529-8449-B55E-C4D41D46A1BF}" destId="{F703A7CF-07F7-AE4F-BD3F-75556A467BB2}" srcOrd="1" destOrd="0" presId="urn:microsoft.com/office/officeart/2005/8/layout/process2"/>
    <dgm:cxn modelId="{B323D4D5-7606-0843-AB6F-F2642C052372}" srcId="{F19217C5-FDA5-DF4A-ABE7-70C26134FEE9}" destId="{9C038F11-083D-8E45-BADC-37FA23EEE4AA}" srcOrd="2" destOrd="0" parTransId="{3E51D2D6-FA0A-D445-8D49-B76275C3ACD2}" sibTransId="{5CF00184-1A14-C84B-AAFF-17F3DEF1D93C}"/>
    <dgm:cxn modelId="{10C414DE-1F17-B94F-AE86-1F1AD6B83CDD}" type="presOf" srcId="{5BC40EBE-AEC1-0A4B-BC22-89D5BA016B71}" destId="{776C4379-D1D2-C948-A9EE-D9783F4A0FDD}" srcOrd="0" destOrd="0" presId="urn:microsoft.com/office/officeart/2005/8/layout/process2"/>
    <dgm:cxn modelId="{CEBEC9DF-6FB6-B14D-89DD-6509D3F1033E}" srcId="{F19217C5-FDA5-DF4A-ABE7-70C26134FEE9}" destId="{FE3E76CF-4306-8445-81A2-484388FF3BB5}" srcOrd="1" destOrd="0" parTransId="{2082582D-C71F-3D42-93B6-41B791DD164E}" sibTransId="{9DE3FE9A-A88E-8746-8427-4BB3BF85C30B}"/>
    <dgm:cxn modelId="{DE8DE1F1-2A2B-BB42-8D60-795642AEB60F}" type="presOf" srcId="{5CF00184-1A14-C84B-AAFF-17F3DEF1D93C}" destId="{E6DE7568-34AA-684B-96FB-1EABC4C5C0DB}" srcOrd="1" destOrd="0" presId="urn:microsoft.com/office/officeart/2005/8/layout/process2"/>
    <dgm:cxn modelId="{8BDECFF2-5EA6-0B4D-95F5-67E3E2258478}" type="presOf" srcId="{5CF00184-1A14-C84B-AAFF-17F3DEF1D93C}" destId="{86A6D91B-5875-2045-80BA-D4CDB8828C6B}" srcOrd="0" destOrd="0" presId="urn:microsoft.com/office/officeart/2005/8/layout/process2"/>
    <dgm:cxn modelId="{A42D65FA-FAE7-2048-8F84-60882DB59AEE}" type="presOf" srcId="{9C038F11-083D-8E45-BADC-37FA23EEE4AA}" destId="{09C0E555-C5E9-A24F-8253-1712BD649FB2}" srcOrd="0" destOrd="0" presId="urn:microsoft.com/office/officeart/2005/8/layout/process2"/>
    <dgm:cxn modelId="{7C5A7B9B-F6E1-3E43-B7E5-7EC8B7D2B0E5}" type="presParOf" srcId="{57AE6526-7CB3-C941-830E-07B59B54BC84}" destId="{EC2BE2AE-8293-134D-A0AD-271080DAB877}" srcOrd="0" destOrd="0" presId="urn:microsoft.com/office/officeart/2005/8/layout/process2"/>
    <dgm:cxn modelId="{4C5178C5-0A1E-4C49-8836-042C1EB29E40}" type="presParOf" srcId="{57AE6526-7CB3-C941-830E-07B59B54BC84}" destId="{3CAEC9A6-ADED-544C-ABD6-91B927B60D66}" srcOrd="1" destOrd="0" presId="urn:microsoft.com/office/officeart/2005/8/layout/process2"/>
    <dgm:cxn modelId="{0F810F08-E79E-DF47-AE8A-809630F54130}" type="presParOf" srcId="{3CAEC9A6-ADED-544C-ABD6-91B927B60D66}" destId="{97D1A07C-DE9E-644A-9EAD-E2AAA81C796D}" srcOrd="0" destOrd="0" presId="urn:microsoft.com/office/officeart/2005/8/layout/process2"/>
    <dgm:cxn modelId="{5C05C1BC-5655-A54A-82E1-80F58BE6A2B3}" type="presParOf" srcId="{57AE6526-7CB3-C941-830E-07B59B54BC84}" destId="{3D098A38-F478-9A4C-9C0A-113EB04641C7}" srcOrd="2" destOrd="0" presId="urn:microsoft.com/office/officeart/2005/8/layout/process2"/>
    <dgm:cxn modelId="{FAADC3E1-6D68-DE43-A0CC-94D564431A9D}" type="presParOf" srcId="{57AE6526-7CB3-C941-830E-07B59B54BC84}" destId="{47231989-9262-BC41-BB13-AE6660AA9DE9}" srcOrd="3" destOrd="0" presId="urn:microsoft.com/office/officeart/2005/8/layout/process2"/>
    <dgm:cxn modelId="{2E71B385-DDDB-7E49-BE5F-210DA5B1FD08}" type="presParOf" srcId="{47231989-9262-BC41-BB13-AE6660AA9DE9}" destId="{F67F4566-4C3D-BC4C-A608-C2D1B789033F}" srcOrd="0" destOrd="0" presId="urn:microsoft.com/office/officeart/2005/8/layout/process2"/>
    <dgm:cxn modelId="{804A642C-6BBB-2745-BCC4-34131BFA89C6}" type="presParOf" srcId="{57AE6526-7CB3-C941-830E-07B59B54BC84}" destId="{09C0E555-C5E9-A24F-8253-1712BD649FB2}" srcOrd="4" destOrd="0" presId="urn:microsoft.com/office/officeart/2005/8/layout/process2"/>
    <dgm:cxn modelId="{8C57C2C5-D405-774B-AB05-8ACB71B15EDD}" type="presParOf" srcId="{57AE6526-7CB3-C941-830E-07B59B54BC84}" destId="{86A6D91B-5875-2045-80BA-D4CDB8828C6B}" srcOrd="5" destOrd="0" presId="urn:microsoft.com/office/officeart/2005/8/layout/process2"/>
    <dgm:cxn modelId="{DA7141E9-BEA4-FA48-9052-D4B53D47E683}" type="presParOf" srcId="{86A6D91B-5875-2045-80BA-D4CDB8828C6B}" destId="{E6DE7568-34AA-684B-96FB-1EABC4C5C0DB}" srcOrd="0" destOrd="0" presId="urn:microsoft.com/office/officeart/2005/8/layout/process2"/>
    <dgm:cxn modelId="{4196C4D5-FED7-0148-AD45-25088B179F99}" type="presParOf" srcId="{57AE6526-7CB3-C941-830E-07B59B54BC84}" destId="{31CC1CFA-8597-FA40-BC3C-8CD49099CAFA}" srcOrd="6" destOrd="0" presId="urn:microsoft.com/office/officeart/2005/8/layout/process2"/>
    <dgm:cxn modelId="{912462E3-D7DB-4245-B4AC-B9721ABF16B4}" type="presParOf" srcId="{57AE6526-7CB3-C941-830E-07B59B54BC84}" destId="{648CFAD1-499D-544E-B316-DF094DB4F1DB}" srcOrd="7" destOrd="0" presId="urn:microsoft.com/office/officeart/2005/8/layout/process2"/>
    <dgm:cxn modelId="{5B87BD40-9A66-BB48-835B-D4A498F09061}" type="presParOf" srcId="{648CFAD1-499D-544E-B316-DF094DB4F1DB}" destId="{F703A7CF-07F7-AE4F-BD3F-75556A467BB2}" srcOrd="0" destOrd="0" presId="urn:microsoft.com/office/officeart/2005/8/layout/process2"/>
    <dgm:cxn modelId="{F33BADB7-8CBA-524D-996A-C9B3D07B7AD3}" type="presParOf" srcId="{57AE6526-7CB3-C941-830E-07B59B54BC84}" destId="{0D5EC7F6-0A89-B74D-B224-F5AB9A164DDC}" srcOrd="8" destOrd="0" presId="urn:microsoft.com/office/officeart/2005/8/layout/process2"/>
    <dgm:cxn modelId="{4D8DB24A-9478-3B4A-BC17-7532171C8665}" type="presParOf" srcId="{57AE6526-7CB3-C941-830E-07B59B54BC84}" destId="{94928C25-B937-8045-A1DE-1A8FD967E772}" srcOrd="9" destOrd="0" presId="urn:microsoft.com/office/officeart/2005/8/layout/process2"/>
    <dgm:cxn modelId="{3DFA4902-50CC-DE4D-AF54-7148A6B3D4F5}" type="presParOf" srcId="{94928C25-B937-8045-A1DE-1A8FD967E772}" destId="{20F090CA-7FA6-AF49-ACB5-627ACCEBB3A4}" srcOrd="0" destOrd="0" presId="urn:microsoft.com/office/officeart/2005/8/layout/process2"/>
    <dgm:cxn modelId="{A1AC9E64-3296-EA45-982F-62D6AD45028D}" type="presParOf" srcId="{57AE6526-7CB3-C941-830E-07B59B54BC84}" destId="{089D6AB7-6D52-4B4A-A10B-C5169D9DA5DC}" srcOrd="10" destOrd="0" presId="urn:microsoft.com/office/officeart/2005/8/layout/process2"/>
    <dgm:cxn modelId="{B262B1EF-497A-C746-ADF1-EB1E5DFA00AF}" type="presParOf" srcId="{57AE6526-7CB3-C941-830E-07B59B54BC84}" destId="{776C4379-D1D2-C948-A9EE-D9783F4A0FDD}" srcOrd="11" destOrd="0" presId="urn:microsoft.com/office/officeart/2005/8/layout/process2"/>
    <dgm:cxn modelId="{3A67FE13-0932-D243-8321-24FD8932333D}" type="presParOf" srcId="{776C4379-D1D2-C948-A9EE-D9783F4A0FDD}" destId="{70857EC5-9C81-4346-A205-41B3C7D59D6E}" srcOrd="0" destOrd="0" presId="urn:microsoft.com/office/officeart/2005/8/layout/process2"/>
    <dgm:cxn modelId="{399492F7-4E3F-8D45-9207-EBA2C785FF20}" type="presParOf" srcId="{57AE6526-7CB3-C941-830E-07B59B54BC84}" destId="{31724D9B-E5FC-6043-AE78-8C6873BB6251}" srcOrd="1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BE2AE-8293-134D-A0AD-271080DAB877}">
      <dsp:nvSpPr>
        <dsp:cNvPr id="0" name=""/>
        <dsp:cNvSpPr/>
      </dsp:nvSpPr>
      <dsp:spPr>
        <a:xfrm>
          <a:off x="295986" y="3306"/>
          <a:ext cx="3364933" cy="54120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Electrodes</a:t>
          </a:r>
        </a:p>
      </dsp:txBody>
      <dsp:txXfrm>
        <a:off x="311837" y="19157"/>
        <a:ext cx="3333231" cy="509503"/>
      </dsp:txXfrm>
    </dsp:sp>
    <dsp:sp modelId="{3CAEC9A6-ADED-544C-ABD6-91B927B60D66}">
      <dsp:nvSpPr>
        <dsp:cNvPr id="0" name=""/>
        <dsp:cNvSpPr/>
      </dsp:nvSpPr>
      <dsp:spPr>
        <a:xfrm rot="5400000">
          <a:off x="1876977" y="558042"/>
          <a:ext cx="202952" cy="2435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905390" y="578337"/>
        <a:ext cx="146126" cy="142066"/>
      </dsp:txXfrm>
    </dsp:sp>
    <dsp:sp modelId="{3D098A38-F478-9A4C-9C0A-113EB04641C7}">
      <dsp:nvSpPr>
        <dsp:cNvPr id="0" name=""/>
        <dsp:cNvSpPr/>
      </dsp:nvSpPr>
      <dsp:spPr>
        <a:xfrm>
          <a:off x="295986" y="815114"/>
          <a:ext cx="3364933" cy="54120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Leads</a:t>
          </a:r>
        </a:p>
      </dsp:txBody>
      <dsp:txXfrm>
        <a:off x="311837" y="830965"/>
        <a:ext cx="3333231" cy="509503"/>
      </dsp:txXfrm>
    </dsp:sp>
    <dsp:sp modelId="{47231989-9262-BC41-BB13-AE6660AA9DE9}">
      <dsp:nvSpPr>
        <dsp:cNvPr id="0" name=""/>
        <dsp:cNvSpPr/>
      </dsp:nvSpPr>
      <dsp:spPr>
        <a:xfrm rot="5400000">
          <a:off x="1876977" y="1369850"/>
          <a:ext cx="202952" cy="2435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905390" y="1390145"/>
        <a:ext cx="146126" cy="142066"/>
      </dsp:txXfrm>
    </dsp:sp>
    <dsp:sp modelId="{09C0E555-C5E9-A24F-8253-1712BD649FB2}">
      <dsp:nvSpPr>
        <dsp:cNvPr id="0" name=""/>
        <dsp:cNvSpPr/>
      </dsp:nvSpPr>
      <dsp:spPr>
        <a:xfrm>
          <a:off x="295986" y="1626922"/>
          <a:ext cx="3364933" cy="54120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Raw EMG signal</a:t>
          </a:r>
        </a:p>
      </dsp:txBody>
      <dsp:txXfrm>
        <a:off x="311837" y="1642773"/>
        <a:ext cx="3333231" cy="509503"/>
      </dsp:txXfrm>
    </dsp:sp>
    <dsp:sp modelId="{86A6D91B-5875-2045-80BA-D4CDB8828C6B}">
      <dsp:nvSpPr>
        <dsp:cNvPr id="0" name=""/>
        <dsp:cNvSpPr/>
      </dsp:nvSpPr>
      <dsp:spPr>
        <a:xfrm rot="5341426">
          <a:off x="1883879" y="2181658"/>
          <a:ext cx="202981" cy="2435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911788" y="2201942"/>
        <a:ext cx="146126" cy="142087"/>
      </dsp:txXfrm>
    </dsp:sp>
    <dsp:sp modelId="{31CC1CFA-8597-FA40-BC3C-8CD49099CAFA}">
      <dsp:nvSpPr>
        <dsp:cNvPr id="0" name=""/>
        <dsp:cNvSpPr/>
      </dsp:nvSpPr>
      <dsp:spPr>
        <a:xfrm>
          <a:off x="309819" y="2438730"/>
          <a:ext cx="3364933" cy="54120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Signal amplification</a:t>
          </a:r>
        </a:p>
      </dsp:txBody>
      <dsp:txXfrm>
        <a:off x="325670" y="2454581"/>
        <a:ext cx="3333231" cy="509503"/>
      </dsp:txXfrm>
    </dsp:sp>
    <dsp:sp modelId="{648CFAD1-499D-544E-B316-DF094DB4F1DB}">
      <dsp:nvSpPr>
        <dsp:cNvPr id="0" name=""/>
        <dsp:cNvSpPr/>
      </dsp:nvSpPr>
      <dsp:spPr>
        <a:xfrm rot="5458574">
          <a:off x="1883879" y="2993466"/>
          <a:ext cx="202981" cy="2435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912826" y="3013750"/>
        <a:ext cx="146126" cy="142087"/>
      </dsp:txXfrm>
    </dsp:sp>
    <dsp:sp modelId="{0D5EC7F6-0A89-B74D-B224-F5AB9A164DDC}">
      <dsp:nvSpPr>
        <dsp:cNvPr id="0" name=""/>
        <dsp:cNvSpPr/>
      </dsp:nvSpPr>
      <dsp:spPr>
        <a:xfrm>
          <a:off x="295986" y="3250538"/>
          <a:ext cx="3364933" cy="54120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Filtering (band pass)</a:t>
          </a:r>
        </a:p>
      </dsp:txBody>
      <dsp:txXfrm>
        <a:off x="311837" y="3266389"/>
        <a:ext cx="3333231" cy="509503"/>
      </dsp:txXfrm>
    </dsp:sp>
    <dsp:sp modelId="{94928C25-B937-8045-A1DE-1A8FD967E772}">
      <dsp:nvSpPr>
        <dsp:cNvPr id="0" name=""/>
        <dsp:cNvSpPr/>
      </dsp:nvSpPr>
      <dsp:spPr>
        <a:xfrm rot="5400000">
          <a:off x="1876977" y="3805274"/>
          <a:ext cx="202952" cy="2435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905390" y="3825569"/>
        <a:ext cx="146126" cy="142066"/>
      </dsp:txXfrm>
    </dsp:sp>
    <dsp:sp modelId="{089D6AB7-6D52-4B4A-A10B-C5169D9DA5DC}">
      <dsp:nvSpPr>
        <dsp:cNvPr id="0" name=""/>
        <dsp:cNvSpPr/>
      </dsp:nvSpPr>
      <dsp:spPr>
        <a:xfrm>
          <a:off x="295986" y="4062346"/>
          <a:ext cx="3364933" cy="54120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Sampling (digitizing)</a:t>
          </a:r>
        </a:p>
      </dsp:txBody>
      <dsp:txXfrm>
        <a:off x="311837" y="4078197"/>
        <a:ext cx="3333231" cy="509503"/>
      </dsp:txXfrm>
    </dsp:sp>
    <dsp:sp modelId="{776C4379-D1D2-C948-A9EE-D9783F4A0FDD}">
      <dsp:nvSpPr>
        <dsp:cNvPr id="0" name=""/>
        <dsp:cNvSpPr/>
      </dsp:nvSpPr>
      <dsp:spPr>
        <a:xfrm rot="5400000">
          <a:off x="1876977" y="4617082"/>
          <a:ext cx="202952" cy="24354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905390" y="4637377"/>
        <a:ext cx="146126" cy="142066"/>
      </dsp:txXfrm>
    </dsp:sp>
    <dsp:sp modelId="{31724D9B-E5FC-6043-AE78-8C6873BB6251}">
      <dsp:nvSpPr>
        <dsp:cNvPr id="0" name=""/>
        <dsp:cNvSpPr/>
      </dsp:nvSpPr>
      <dsp:spPr>
        <a:xfrm>
          <a:off x="295986" y="4874154"/>
          <a:ext cx="3364933" cy="54120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Pre-processed EMG signal </a:t>
          </a:r>
          <a:br>
            <a:rPr lang="en-US" sz="1800" kern="1200" dirty="0"/>
          </a:br>
          <a:r>
            <a:rPr lang="en-US" sz="1800" kern="1200" dirty="0"/>
            <a:t>is recorded</a:t>
          </a:r>
        </a:p>
      </dsp:txBody>
      <dsp:txXfrm>
        <a:off x="311837" y="4890005"/>
        <a:ext cx="3333231" cy="5095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5BB54A-EA2A-DE45-92FD-0B6AA9434D3B}" type="datetimeFigureOut">
              <a:rPr lang="en-US" smtClean="0"/>
              <a:t>6/26/24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D853-29D5-4B40-B985-F3C72AE92E53}" type="slidenum">
              <a:rPr lang="en-US" smtClean="0"/>
              <a:t>‹#›</a:t>
            </a:fld>
            <a:endParaRPr lang="en-US"/>
          </a:p>
        </p:txBody>
      </p:sp>
    </p:spTree>
    <p:extLst>
      <p:ext uri="{BB962C8B-B14F-4D97-AF65-F5344CB8AC3E}">
        <p14:creationId xmlns:p14="http://schemas.microsoft.com/office/powerpoint/2010/main" val="4107567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gn="l"/>
            <a:r>
              <a:rPr lang="en-US" sz="1200" b="0" i="0" u="none" strike="noStrike" cap="none" dirty="0">
                <a:solidFill>
                  <a:schemeClr val="dk1"/>
                </a:solidFill>
                <a:effectLst/>
                <a:latin typeface="Arial"/>
                <a:ea typeface="Arial"/>
                <a:cs typeface="Arial"/>
                <a:sym typeface="Arial"/>
              </a:rPr>
              <a:t>Single-unit recording uses a very small needle inserted into the muscle. It is considered more invasive, and thus requires additional permissions to use this method for human-subjects research from the Institutional Review Board (IRB), which is the ethics panel. If permission can be obtained, this is a more direct method of recording the function of a muscle cell, as the recording is limited to the single cell and can be modeled according to the known physiology of muscle tissue.</a:t>
            </a:r>
          </a:p>
          <a:p>
            <a:pPr marL="228600" indent="0" algn="l"/>
            <a:r>
              <a:rPr lang="en-US" sz="1200" b="0" i="0" u="none" strike="noStrike" cap="none" dirty="0">
                <a:solidFill>
                  <a:schemeClr val="dk1"/>
                </a:solidFill>
                <a:effectLst/>
                <a:latin typeface="Arial"/>
                <a:ea typeface="Arial"/>
                <a:cs typeface="Arial"/>
                <a:sym typeface="Arial"/>
              </a:rPr>
              <a:t>Surface EMG recording requires IRB approval (like any human-subjects research), but is considered “Minimal Risk,” so there is much less scrutiny involved. It is easier to access and does not involve inserting a needle into muscle. However, surface EMG collects electrical signal from several muscle cells at a time. </a:t>
            </a:r>
          </a:p>
        </p:txBody>
      </p:sp>
      <p:sp>
        <p:nvSpPr>
          <p:cNvPr id="4" name="Slide Number Placeholder 3"/>
          <p:cNvSpPr>
            <a:spLocks noGrp="1"/>
          </p:cNvSpPr>
          <p:nvPr>
            <p:ph type="sldNum" sz="quarter" idx="5"/>
          </p:nvPr>
        </p:nvSpPr>
        <p:spPr/>
        <p:txBody>
          <a:bodyPr/>
          <a:lstStyle/>
          <a:p>
            <a:fld id="{2C7DD853-29D5-4B40-B985-F3C72AE92E53}" type="slidenum">
              <a:rPr lang="en-US" smtClean="0"/>
              <a:t>2</a:t>
            </a:fld>
            <a:endParaRPr lang="en-US"/>
          </a:p>
        </p:txBody>
      </p:sp>
    </p:spTree>
    <p:extLst>
      <p:ext uri="{BB962C8B-B14F-4D97-AF65-F5344CB8AC3E}">
        <p14:creationId xmlns:p14="http://schemas.microsoft.com/office/powerpoint/2010/main" val="414909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an R package of tools designed to analyze the data, but it is unclear EXACTLY what the R package was doing.</a:t>
            </a:r>
          </a:p>
          <a:p>
            <a:r>
              <a:rPr lang="en-US" dirty="0"/>
              <a:t>The examples from the package developer are perfect, but they used synthetic data.</a:t>
            </a:r>
          </a:p>
          <a:p>
            <a:r>
              <a:rPr lang="en-US" dirty="0"/>
              <a:t>When we first tried this on our real data, the results suggested hundreds of On-Off cycles that were nearly meaningless for our interpreting our data.</a:t>
            </a:r>
          </a:p>
          <a:p>
            <a:r>
              <a:rPr lang="en-US" dirty="0"/>
              <a:t>The </a:t>
            </a:r>
            <a:r>
              <a:rPr lang="en-US" dirty="0" err="1"/>
              <a:t>biosignalEMG</a:t>
            </a:r>
            <a:r>
              <a:rPr lang="en-US" dirty="0"/>
              <a:t> package did not offer many options for tuning hyperparameters.</a:t>
            </a:r>
          </a:p>
          <a:p>
            <a:r>
              <a:rPr lang="en-US" dirty="0"/>
              <a:t>We decided to code our own algorithm, following two papers cited in the package documentation. This gave us better control over the phase-detection algorithm.</a:t>
            </a:r>
          </a:p>
        </p:txBody>
      </p:sp>
      <p:sp>
        <p:nvSpPr>
          <p:cNvPr id="4" name="Slide Number Placeholder 3"/>
          <p:cNvSpPr>
            <a:spLocks noGrp="1"/>
          </p:cNvSpPr>
          <p:nvPr>
            <p:ph type="sldNum" sz="quarter" idx="5"/>
          </p:nvPr>
        </p:nvSpPr>
        <p:spPr/>
        <p:txBody>
          <a:bodyPr/>
          <a:lstStyle/>
          <a:p>
            <a:fld id="{2C7DD853-29D5-4B40-B985-F3C72AE92E53}" type="slidenum">
              <a:rPr lang="en-US" smtClean="0"/>
              <a:t>11</a:t>
            </a:fld>
            <a:endParaRPr lang="en-US"/>
          </a:p>
        </p:txBody>
      </p:sp>
    </p:spTree>
    <p:extLst>
      <p:ext uri="{BB962C8B-B14F-4D97-AF65-F5344CB8AC3E}">
        <p14:creationId xmlns:p14="http://schemas.microsoft.com/office/powerpoint/2010/main" val="49104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we noted that the literature describes EMG data as being normally-distributed. This is a function of the arbitrary firing of neurons and the signal summation occurring at different muscle fibers. We assessed normality by “eyeballing” the data for a 10000-sample silent phase and a 10000-sample active phase. It was not *too* far from normal, but certainly not as perfect as the synthetic data used by the paper authors, on whose work we based our analysis. It is a bit leptokurtic, meaning it highly peaked with thin tails. There may be some additional left skew in the active phase data.</a:t>
            </a:r>
          </a:p>
        </p:txBody>
      </p:sp>
      <p:sp>
        <p:nvSpPr>
          <p:cNvPr id="4" name="Slide Number Placeholder 3"/>
          <p:cNvSpPr>
            <a:spLocks noGrp="1"/>
          </p:cNvSpPr>
          <p:nvPr>
            <p:ph type="sldNum" sz="quarter" idx="5"/>
          </p:nvPr>
        </p:nvSpPr>
        <p:spPr/>
        <p:txBody>
          <a:bodyPr/>
          <a:lstStyle/>
          <a:p>
            <a:fld id="{2C7DD853-29D5-4B40-B985-F3C72AE92E53}" type="slidenum">
              <a:rPr lang="en-US" smtClean="0"/>
              <a:t>12</a:t>
            </a:fld>
            <a:endParaRPr lang="en-US"/>
          </a:p>
        </p:txBody>
      </p:sp>
    </p:spTree>
    <p:extLst>
      <p:ext uri="{BB962C8B-B14F-4D97-AF65-F5344CB8AC3E}">
        <p14:creationId xmlns:p14="http://schemas.microsoft.com/office/powerpoint/2010/main" val="215086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Change-point estimation has been used to detect values of sequences where there is a change in the probabilistic distribution of the data.</a:t>
            </a:r>
          </a:p>
          <a:p>
            <a:r>
              <a:rPr lang="en-US" dirty="0"/>
              <a:t>An EMG signal is a sequence where each component is a measurement of the electrical activity at a given time, t.</a:t>
            </a:r>
          </a:p>
          <a:p>
            <a:r>
              <a:rPr lang="en-US" dirty="0"/>
              <a:t>We assume that EMG is a sequence of normally distributed random variables, which may be independent within phases of like activity.</a:t>
            </a:r>
          </a:p>
          <a:p>
            <a:r>
              <a:rPr lang="en-US" dirty="0"/>
              <a:t>However, phases of “activity” and “silence” are known to occur, with a common probability distribution within phases, but different distribution between phases.</a:t>
            </a:r>
          </a:p>
          <a:p>
            <a:r>
              <a:rPr lang="en-US" dirty="0"/>
              <a:t>Next, we wish to find the MLEs to best estimate our parameters.</a:t>
            </a:r>
          </a:p>
        </p:txBody>
      </p:sp>
      <p:sp>
        <p:nvSpPr>
          <p:cNvPr id="4" name="Slide Number Placeholder 3"/>
          <p:cNvSpPr>
            <a:spLocks noGrp="1"/>
          </p:cNvSpPr>
          <p:nvPr>
            <p:ph type="sldNum" sz="quarter" idx="5"/>
          </p:nvPr>
        </p:nvSpPr>
        <p:spPr/>
        <p:txBody>
          <a:bodyPr/>
          <a:lstStyle/>
          <a:p>
            <a:fld id="{2C7DD853-29D5-4B40-B985-F3C72AE92E53}" type="slidenum">
              <a:rPr lang="en-US" smtClean="0"/>
              <a:t>13</a:t>
            </a:fld>
            <a:endParaRPr lang="en-US"/>
          </a:p>
        </p:txBody>
      </p:sp>
    </p:spTree>
    <p:extLst>
      <p:ext uri="{BB962C8B-B14F-4D97-AF65-F5344CB8AC3E}">
        <p14:creationId xmlns:p14="http://schemas.microsoft.com/office/powerpoint/2010/main" val="2927967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log-likelihood function is defined here.</a:t>
            </a:r>
          </a:p>
        </p:txBody>
      </p:sp>
      <p:sp>
        <p:nvSpPr>
          <p:cNvPr id="4" name="Slide Number Placeholder 3"/>
          <p:cNvSpPr>
            <a:spLocks noGrp="1"/>
          </p:cNvSpPr>
          <p:nvPr>
            <p:ph type="sldNum" sz="quarter" idx="5"/>
          </p:nvPr>
        </p:nvSpPr>
        <p:spPr/>
        <p:txBody>
          <a:bodyPr/>
          <a:lstStyle/>
          <a:p>
            <a:fld id="{2C7DD853-29D5-4B40-B985-F3C72AE92E53}" type="slidenum">
              <a:rPr lang="en-US" smtClean="0"/>
              <a:t>14</a:t>
            </a:fld>
            <a:endParaRPr lang="en-US"/>
          </a:p>
        </p:txBody>
      </p:sp>
    </p:spTree>
    <p:extLst>
      <p:ext uri="{BB962C8B-B14F-4D97-AF65-F5344CB8AC3E}">
        <p14:creationId xmlns:p14="http://schemas.microsoft.com/office/powerpoint/2010/main" val="3190736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note that the log-likelihood function is a rather difficult task to maximize because of the indicator functions, represented by vector b. </a:t>
            </a:r>
          </a:p>
          <a:p>
            <a:r>
              <a:rPr lang="en-US" dirty="0"/>
              <a:t>This would be a tricky combinatorial problem.</a:t>
            </a:r>
          </a:p>
          <a:p>
            <a:r>
              <a:rPr lang="en-US" dirty="0"/>
              <a:t>The solution proposed by the paper authors (which we follow) is to substitute an n-dimensional vector of continuous values, </a:t>
            </a:r>
            <a:r>
              <a:rPr lang="en-US" dirty="0" err="1"/>
              <a:t>b.tilde</a:t>
            </a:r>
            <a:r>
              <a:rPr lang="en-US" dirty="0"/>
              <a:t>, with constraints.</a:t>
            </a:r>
          </a:p>
          <a:p>
            <a:r>
              <a:rPr lang="en-US" dirty="0"/>
              <a:t>This allows for close approximation to the exact solution.</a:t>
            </a:r>
          </a:p>
          <a:p>
            <a:r>
              <a:rPr lang="en-US" dirty="0"/>
              <a:t>From here, we can derive the MLEs subject to the constraints, round the </a:t>
            </a:r>
            <a:r>
              <a:rPr lang="en-US" dirty="0" err="1"/>
              <a:t>b.tilde</a:t>
            </a:r>
            <a:r>
              <a:rPr lang="en-US" dirty="0"/>
              <a:t> values to the nearest natural number (0 or 1), and substitute them back in.</a:t>
            </a:r>
          </a:p>
        </p:txBody>
      </p:sp>
      <p:sp>
        <p:nvSpPr>
          <p:cNvPr id="4" name="Slide Number Placeholder 3"/>
          <p:cNvSpPr>
            <a:spLocks noGrp="1"/>
          </p:cNvSpPr>
          <p:nvPr>
            <p:ph type="sldNum" sz="quarter" idx="5"/>
          </p:nvPr>
        </p:nvSpPr>
        <p:spPr/>
        <p:txBody>
          <a:bodyPr/>
          <a:lstStyle/>
          <a:p>
            <a:fld id="{2C7DD853-29D5-4B40-B985-F3C72AE92E53}" type="slidenum">
              <a:rPr lang="en-US" smtClean="0"/>
              <a:t>15</a:t>
            </a:fld>
            <a:endParaRPr lang="en-US"/>
          </a:p>
        </p:txBody>
      </p:sp>
    </p:spTree>
    <p:extLst>
      <p:ext uri="{BB962C8B-B14F-4D97-AF65-F5344CB8AC3E}">
        <p14:creationId xmlns:p14="http://schemas.microsoft.com/office/powerpoint/2010/main" val="3506754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for </a:t>
            </a:r>
            <a:r>
              <a:rPr lang="en-US" dirty="0" err="1"/>
              <a:t>b.tilde</a:t>
            </a:r>
            <a:r>
              <a:rPr lang="en-US" dirty="0"/>
              <a:t> to perform similarly to b, we require that each </a:t>
            </a:r>
            <a:r>
              <a:rPr lang="en-US" dirty="0" err="1"/>
              <a:t>b.tilde</a:t>
            </a:r>
            <a:r>
              <a:rPr lang="en-US" dirty="0"/>
              <a:t> be in the closed interval [0,1].</a:t>
            </a:r>
          </a:p>
          <a:p>
            <a:r>
              <a:rPr lang="en-US" dirty="0"/>
              <a:t>Additionally, b*(1-b) should be near to zero, as would be the case with the indicator functions.</a:t>
            </a:r>
          </a:p>
          <a:p>
            <a:r>
              <a:rPr lang="en-US" dirty="0"/>
              <a:t>We then impose penalty terms, omega and lambda, on the constraints.</a:t>
            </a:r>
          </a:p>
        </p:txBody>
      </p:sp>
      <p:sp>
        <p:nvSpPr>
          <p:cNvPr id="4" name="Slide Number Placeholder 3"/>
          <p:cNvSpPr>
            <a:spLocks noGrp="1"/>
          </p:cNvSpPr>
          <p:nvPr>
            <p:ph type="sldNum" sz="quarter" idx="5"/>
          </p:nvPr>
        </p:nvSpPr>
        <p:spPr/>
        <p:txBody>
          <a:bodyPr/>
          <a:lstStyle/>
          <a:p>
            <a:fld id="{2C7DD853-29D5-4B40-B985-F3C72AE92E53}" type="slidenum">
              <a:rPr lang="en-US" smtClean="0"/>
              <a:t>16</a:t>
            </a:fld>
            <a:endParaRPr lang="en-US"/>
          </a:p>
        </p:txBody>
      </p:sp>
    </p:spTree>
    <p:extLst>
      <p:ext uri="{BB962C8B-B14F-4D97-AF65-F5344CB8AC3E}">
        <p14:creationId xmlns:p14="http://schemas.microsoft.com/office/powerpoint/2010/main" val="3166365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resulting MLE formulas are obtained.</a:t>
            </a:r>
          </a:p>
        </p:txBody>
      </p:sp>
      <p:sp>
        <p:nvSpPr>
          <p:cNvPr id="4" name="Slide Number Placeholder 3"/>
          <p:cNvSpPr>
            <a:spLocks noGrp="1"/>
          </p:cNvSpPr>
          <p:nvPr>
            <p:ph type="sldNum" sz="quarter" idx="5"/>
          </p:nvPr>
        </p:nvSpPr>
        <p:spPr/>
        <p:txBody>
          <a:bodyPr/>
          <a:lstStyle/>
          <a:p>
            <a:fld id="{2C7DD853-29D5-4B40-B985-F3C72AE92E53}" type="slidenum">
              <a:rPr lang="en-US" smtClean="0"/>
              <a:t>17</a:t>
            </a:fld>
            <a:endParaRPr lang="en-US"/>
          </a:p>
        </p:txBody>
      </p:sp>
    </p:spTree>
    <p:extLst>
      <p:ext uri="{BB962C8B-B14F-4D97-AF65-F5344CB8AC3E}">
        <p14:creationId xmlns:p14="http://schemas.microsoft.com/office/powerpoint/2010/main" val="1006711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the iterative algorithm is outlined as shown here. Beginning with the data (x); penalty terms (omega and lambda), and choosing a convergence tolerance. </a:t>
            </a:r>
          </a:p>
          <a:p>
            <a:r>
              <a:rPr lang="en-US" dirty="0"/>
              <a:t>We set initial values of variance corresponding to the ”active” and ”silent” phases. </a:t>
            </a:r>
          </a:p>
          <a:p>
            <a:r>
              <a:rPr lang="en-US" dirty="0"/>
              <a:t>Next, we compute the initial components of the </a:t>
            </a:r>
            <a:r>
              <a:rPr lang="en-US" dirty="0" err="1"/>
              <a:t>b.tilde</a:t>
            </a:r>
            <a:r>
              <a:rPr lang="en-US" dirty="0"/>
              <a:t> vector as a proportion of total variance.</a:t>
            </a:r>
          </a:p>
          <a:p>
            <a:r>
              <a:rPr lang="en-US" dirty="0"/>
              <a:t>The iterative process begins, updating variance terms and </a:t>
            </a:r>
            <a:r>
              <a:rPr lang="en-US" dirty="0" err="1"/>
              <a:t>b.tilde</a:t>
            </a:r>
            <a:r>
              <a:rPr lang="en-US" dirty="0"/>
              <a:t> (classification terms) until convergence is achieved within a tolerable error range.</a:t>
            </a:r>
          </a:p>
        </p:txBody>
      </p:sp>
      <p:sp>
        <p:nvSpPr>
          <p:cNvPr id="4" name="Slide Number Placeholder 3"/>
          <p:cNvSpPr>
            <a:spLocks noGrp="1"/>
          </p:cNvSpPr>
          <p:nvPr>
            <p:ph type="sldNum" sz="quarter" idx="5"/>
          </p:nvPr>
        </p:nvSpPr>
        <p:spPr/>
        <p:txBody>
          <a:bodyPr/>
          <a:lstStyle/>
          <a:p>
            <a:fld id="{2C7DD853-29D5-4B40-B985-F3C72AE92E53}" type="slidenum">
              <a:rPr lang="en-US" smtClean="0"/>
              <a:t>18</a:t>
            </a:fld>
            <a:endParaRPr lang="en-US"/>
          </a:p>
        </p:txBody>
      </p:sp>
    </p:spTree>
    <p:extLst>
      <p:ext uri="{BB962C8B-B14F-4D97-AF65-F5344CB8AC3E}">
        <p14:creationId xmlns:p14="http://schemas.microsoft.com/office/powerpoint/2010/main" val="1400272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initial results of the iterative algorithm for indicating phases of signal “silence” and “activity,” along with the variance terms of each.</a:t>
            </a:r>
          </a:p>
          <a:p>
            <a:r>
              <a:rPr lang="en-US" dirty="0"/>
              <a:t>It is obviously less than ideal. The presence of noise and electrical interference, from the environment and nearby muscles, is affecting the tidiness of the outcome. </a:t>
            </a:r>
          </a:p>
          <a:p>
            <a:r>
              <a:rPr lang="en-US" dirty="0"/>
              <a:t>Following the paper authors, we need to employ a posteriori processing.</a:t>
            </a:r>
          </a:p>
        </p:txBody>
      </p:sp>
      <p:sp>
        <p:nvSpPr>
          <p:cNvPr id="4" name="Slide Number Placeholder 3"/>
          <p:cNvSpPr>
            <a:spLocks noGrp="1"/>
          </p:cNvSpPr>
          <p:nvPr>
            <p:ph type="sldNum" sz="quarter" idx="5"/>
          </p:nvPr>
        </p:nvSpPr>
        <p:spPr/>
        <p:txBody>
          <a:bodyPr/>
          <a:lstStyle/>
          <a:p>
            <a:fld id="{2C7DD853-29D5-4B40-B985-F3C72AE92E53}" type="slidenum">
              <a:rPr lang="en-US" smtClean="0"/>
              <a:t>19</a:t>
            </a:fld>
            <a:endParaRPr lang="en-US"/>
          </a:p>
        </p:txBody>
      </p:sp>
    </p:spTree>
    <p:extLst>
      <p:ext uri="{BB962C8B-B14F-4D97-AF65-F5344CB8AC3E}">
        <p14:creationId xmlns:p14="http://schemas.microsoft.com/office/powerpoint/2010/main" val="97012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suggested successive dilation and erosion operators to ensure that short sequences of On/Off are smoothed over to more meaningful continuous phases. We found in our data that only the dilation operator was appropriate for our data, and employed this method.</a:t>
            </a:r>
          </a:p>
        </p:txBody>
      </p:sp>
      <p:sp>
        <p:nvSpPr>
          <p:cNvPr id="4" name="Slide Number Placeholder 3"/>
          <p:cNvSpPr>
            <a:spLocks noGrp="1"/>
          </p:cNvSpPr>
          <p:nvPr>
            <p:ph type="sldNum" sz="quarter" idx="5"/>
          </p:nvPr>
        </p:nvSpPr>
        <p:spPr/>
        <p:txBody>
          <a:bodyPr/>
          <a:lstStyle/>
          <a:p>
            <a:fld id="{2C7DD853-29D5-4B40-B985-F3C72AE92E53}" type="slidenum">
              <a:rPr lang="en-US" smtClean="0"/>
              <a:t>20</a:t>
            </a:fld>
            <a:endParaRPr lang="en-US"/>
          </a:p>
        </p:txBody>
      </p:sp>
    </p:spTree>
    <p:extLst>
      <p:ext uri="{BB962C8B-B14F-4D97-AF65-F5344CB8AC3E}">
        <p14:creationId xmlns:p14="http://schemas.microsoft.com/office/powerpoint/2010/main" val="3778860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lgn="l"/>
            <a:r>
              <a:rPr lang="en-US" sz="1200" b="0" i="0" u="none" strike="noStrike" cap="none" dirty="0">
                <a:solidFill>
                  <a:schemeClr val="dk1"/>
                </a:solidFill>
                <a:effectLst/>
                <a:latin typeface="Arial"/>
                <a:ea typeface="Arial"/>
                <a:cs typeface="Arial"/>
                <a:sym typeface="Arial"/>
              </a:rPr>
              <a:t>This project was motivated by a clinical scenario. </a:t>
            </a:r>
          </a:p>
          <a:p>
            <a:pPr marL="228600" indent="0" algn="l"/>
            <a:r>
              <a:rPr lang="en-US" sz="1200" b="0" i="0" u="none" strike="noStrike" cap="none" dirty="0">
                <a:solidFill>
                  <a:schemeClr val="dk1"/>
                </a:solidFill>
                <a:effectLst/>
                <a:latin typeface="Arial"/>
                <a:ea typeface="Arial"/>
                <a:cs typeface="Arial"/>
                <a:sym typeface="Arial"/>
              </a:rPr>
              <a:t>We can think of peripheral motor nerves as the “electrical wires” that give energy to muscles, signaling them to move.</a:t>
            </a:r>
          </a:p>
          <a:p>
            <a:pPr marL="228600" indent="0" algn="l"/>
            <a:r>
              <a:rPr lang="en-US" sz="1200" b="0" i="0" u="none" strike="noStrike" cap="none" dirty="0">
                <a:solidFill>
                  <a:schemeClr val="dk1"/>
                </a:solidFill>
                <a:effectLst/>
                <a:latin typeface="Arial"/>
                <a:ea typeface="Arial"/>
                <a:cs typeface="Arial"/>
                <a:sym typeface="Arial"/>
              </a:rPr>
              <a:t>If peripheral nerves are severely injured or damaged, they do not simply recover. We cannot grow new neurons (nerve cells) to replace neurons that have died.</a:t>
            </a:r>
          </a:p>
          <a:p>
            <a:pPr marL="228600" indent="0" algn="l"/>
            <a:r>
              <a:rPr lang="en-US" sz="1200" b="0" i="0" u="none" strike="noStrike" cap="none" dirty="0">
                <a:solidFill>
                  <a:schemeClr val="dk1"/>
                </a:solidFill>
                <a:effectLst/>
                <a:latin typeface="Arial"/>
                <a:ea typeface="Arial"/>
                <a:cs typeface="Arial"/>
                <a:sym typeface="Arial"/>
              </a:rPr>
              <a:t>Without nerve giving its electrochemical signals to the muscle, the muscle is permanently paralyzed.</a:t>
            </a:r>
          </a:p>
          <a:p>
            <a:pPr marL="228600" indent="0" algn="l"/>
            <a:r>
              <a:rPr lang="en-US" sz="1200" b="0" i="0" u="none" strike="noStrike" cap="none" dirty="0">
                <a:solidFill>
                  <a:schemeClr val="dk1"/>
                </a:solidFill>
                <a:effectLst/>
                <a:latin typeface="Arial"/>
                <a:ea typeface="Arial"/>
                <a:cs typeface="Arial"/>
                <a:sym typeface="Arial"/>
              </a:rPr>
              <a:t>One option to give patients some recovery is a type of surgical procedure called nerve transfer. It requires highly specialized surgical techniques wherein the surgeon operates using a microscope to sew nerve together. The results can be a substantial improvement, but typically not 100% recovery of muscle strength. However, the recovery takes many months, up to 2 years, to see the full effects.</a:t>
            </a:r>
          </a:p>
          <a:p>
            <a:pPr marL="228600" indent="0" algn="l"/>
            <a:r>
              <a:rPr lang="en-US" sz="1200" b="0" i="0" u="none" strike="noStrike" cap="none" dirty="0">
                <a:solidFill>
                  <a:schemeClr val="dk1"/>
                </a:solidFill>
                <a:effectLst/>
                <a:latin typeface="Arial"/>
                <a:ea typeface="Arial"/>
                <a:cs typeface="Arial"/>
                <a:sym typeface="Arial"/>
              </a:rPr>
              <a:t>Despite this amazing surgical technology, if patients don’t learn to activate the muscle using the new nerve pathway, the surgery can ultimately be useless.</a:t>
            </a:r>
          </a:p>
        </p:txBody>
      </p:sp>
      <p:sp>
        <p:nvSpPr>
          <p:cNvPr id="4" name="Slide Number Placeholder 3"/>
          <p:cNvSpPr>
            <a:spLocks noGrp="1"/>
          </p:cNvSpPr>
          <p:nvPr>
            <p:ph type="sldNum" sz="quarter" idx="5"/>
          </p:nvPr>
        </p:nvSpPr>
        <p:spPr/>
        <p:txBody>
          <a:bodyPr/>
          <a:lstStyle/>
          <a:p>
            <a:fld id="{2C7DD853-29D5-4B40-B985-F3C72AE92E53}" type="slidenum">
              <a:rPr lang="en-US" smtClean="0"/>
              <a:t>3</a:t>
            </a:fld>
            <a:endParaRPr lang="en-US"/>
          </a:p>
        </p:txBody>
      </p:sp>
    </p:spTree>
    <p:extLst>
      <p:ext uri="{BB962C8B-B14F-4D97-AF65-F5344CB8AC3E}">
        <p14:creationId xmlns:p14="http://schemas.microsoft.com/office/powerpoint/2010/main" val="1089762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post-processed data now clearly delineates periods of relative “silence” and “activity.”</a:t>
            </a:r>
          </a:p>
          <a:p>
            <a:r>
              <a:rPr lang="en-US" dirty="0"/>
              <a:t>From here we can debate if this algorithm was of good quality.</a:t>
            </a:r>
          </a:p>
        </p:txBody>
      </p:sp>
      <p:sp>
        <p:nvSpPr>
          <p:cNvPr id="4" name="Slide Number Placeholder 3"/>
          <p:cNvSpPr>
            <a:spLocks noGrp="1"/>
          </p:cNvSpPr>
          <p:nvPr>
            <p:ph type="sldNum" sz="quarter" idx="5"/>
          </p:nvPr>
        </p:nvSpPr>
        <p:spPr/>
        <p:txBody>
          <a:bodyPr/>
          <a:lstStyle/>
          <a:p>
            <a:fld id="{2C7DD853-29D5-4B40-B985-F3C72AE92E53}" type="slidenum">
              <a:rPr lang="en-US" smtClean="0"/>
              <a:t>21</a:t>
            </a:fld>
            <a:endParaRPr lang="en-US"/>
          </a:p>
        </p:txBody>
      </p:sp>
    </p:spTree>
    <p:extLst>
      <p:ext uri="{BB962C8B-B14F-4D97-AF65-F5344CB8AC3E}">
        <p14:creationId xmlns:p14="http://schemas.microsoft.com/office/powerpoint/2010/main" val="357511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Visually, the model was not terrible at identifying relative periods of activity compared to lesser-amplitude phases. To further test this, we would need to compare to data with known structure. This is actually very difficult to assess when a muscle is “on” or “off”. There are some tools in the </a:t>
            </a:r>
            <a:r>
              <a:rPr lang="en-US" dirty="0" err="1"/>
              <a:t>biosignalEMG</a:t>
            </a:r>
            <a:r>
              <a:rPr lang="en-US" dirty="0"/>
              <a:t> R package, but they rely on a knowledge of On/Off times as well.</a:t>
            </a:r>
          </a:p>
          <a:p>
            <a:r>
              <a:rPr lang="en-US" dirty="0"/>
              <a:t>Of note, we can also view the data as “rectified,” which is fairly standard in viewing EMG data. Because the EMG signal is a biphasic waveform, the negative values are not intuitive. Thus, researchers typically take the absolute value of the data during post-processing. This has benefits such as being able to calculate mean amplitude (which would otherwise be 0).</a:t>
            </a:r>
          </a:p>
        </p:txBody>
      </p:sp>
      <p:sp>
        <p:nvSpPr>
          <p:cNvPr id="4" name="Slide Number Placeholder 3"/>
          <p:cNvSpPr>
            <a:spLocks noGrp="1"/>
          </p:cNvSpPr>
          <p:nvPr>
            <p:ph type="sldNum" sz="quarter" idx="5"/>
          </p:nvPr>
        </p:nvSpPr>
        <p:spPr/>
        <p:txBody>
          <a:bodyPr/>
          <a:lstStyle/>
          <a:p>
            <a:fld id="{2C7DD853-29D5-4B40-B985-F3C72AE92E53}" type="slidenum">
              <a:rPr lang="en-US" smtClean="0"/>
              <a:t>22</a:t>
            </a:fld>
            <a:endParaRPr lang="en-US"/>
          </a:p>
        </p:txBody>
      </p:sp>
    </p:spTree>
    <p:extLst>
      <p:ext uri="{BB962C8B-B14F-4D97-AF65-F5344CB8AC3E}">
        <p14:creationId xmlns:p14="http://schemas.microsoft.com/office/powerpoint/2010/main" val="1735139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was useful in that it allowed to use knowledge of On/Off times to further work with the data. By knowing the phase (“active” or ”silent”), we could smooth the data and calculate some statistics based on the individual phases.</a:t>
            </a:r>
          </a:p>
          <a:p>
            <a:r>
              <a:rPr lang="en-US" dirty="0"/>
              <a:t>After using our algorithm to find the On/Off times, we noted that there are some simple nice tools in the </a:t>
            </a:r>
            <a:r>
              <a:rPr lang="en-US" dirty="0" err="1"/>
              <a:t>biosignalEMG</a:t>
            </a:r>
            <a:r>
              <a:rPr lang="en-US" dirty="0"/>
              <a:t> package for applying smoothing filters and calculating sample </a:t>
            </a:r>
            <a:r>
              <a:rPr lang="en-US" dirty="0" err="1"/>
              <a:t>stastistics</a:t>
            </a:r>
            <a:r>
              <a:rPr lang="en-US" dirty="0"/>
              <a:t>.</a:t>
            </a:r>
          </a:p>
          <a:p>
            <a:r>
              <a:rPr lang="en-US" dirty="0"/>
              <a:t>These are two methods from the package. </a:t>
            </a:r>
          </a:p>
        </p:txBody>
      </p:sp>
      <p:sp>
        <p:nvSpPr>
          <p:cNvPr id="4" name="Slide Number Placeholder 3"/>
          <p:cNvSpPr>
            <a:spLocks noGrp="1"/>
          </p:cNvSpPr>
          <p:nvPr>
            <p:ph type="sldNum" sz="quarter" idx="5"/>
          </p:nvPr>
        </p:nvSpPr>
        <p:spPr/>
        <p:txBody>
          <a:bodyPr/>
          <a:lstStyle/>
          <a:p>
            <a:fld id="{2C7DD853-29D5-4B40-B985-F3C72AE92E53}" type="slidenum">
              <a:rPr lang="en-US" smtClean="0"/>
              <a:t>23</a:t>
            </a:fld>
            <a:endParaRPr lang="en-US"/>
          </a:p>
        </p:txBody>
      </p:sp>
    </p:spTree>
    <p:extLst>
      <p:ext uri="{BB962C8B-B14F-4D97-AF65-F5344CB8AC3E}">
        <p14:creationId xmlns:p14="http://schemas.microsoft.com/office/powerpoint/2010/main" val="960528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for this specific project derive from a 6-year-old girl whose shoulder was paralyzed by a viral illness (enterovirus D-68). She had nerve transfer surgery. The surgeon portioned off part of her medial pectoral nerve, which controls the pectoralis minor (chest) muscle, and transferred it to the axillary nerve, which controls the deltoid muscle. Several months later when the nerve was branching into the deltoid (shoulder) muscle, she had to learn to move it. This meant that to learn how to move her shoulder, she actually needed to move her chest muscle. </a:t>
            </a:r>
          </a:p>
          <a:p>
            <a:r>
              <a:rPr lang="en-US" dirty="0"/>
              <a:t>EMG data for this project was recorded from the deltoid (shoulder) muscle at baseline, with attempted chest movement (where we would expect low shoulder activation) and resisted chest movement (where we would expect high shoulder activation)</a:t>
            </a:r>
          </a:p>
        </p:txBody>
      </p:sp>
      <p:sp>
        <p:nvSpPr>
          <p:cNvPr id="4" name="Slide Number Placeholder 3"/>
          <p:cNvSpPr>
            <a:spLocks noGrp="1"/>
          </p:cNvSpPr>
          <p:nvPr>
            <p:ph type="sldNum" sz="quarter" idx="5"/>
          </p:nvPr>
        </p:nvSpPr>
        <p:spPr/>
        <p:txBody>
          <a:bodyPr/>
          <a:lstStyle/>
          <a:p>
            <a:fld id="{2C7DD853-29D5-4B40-B985-F3C72AE92E53}" type="slidenum">
              <a:rPr lang="en-US" smtClean="0"/>
              <a:t>4</a:t>
            </a:fld>
            <a:endParaRPr lang="en-US"/>
          </a:p>
        </p:txBody>
      </p:sp>
    </p:spTree>
    <p:extLst>
      <p:ext uri="{BB962C8B-B14F-4D97-AF65-F5344CB8AC3E}">
        <p14:creationId xmlns:p14="http://schemas.microsoft.com/office/powerpoint/2010/main" val="2594742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Muscle cells are also called muscle fibers, because they are large, multi-nucleate cells that are as long as the muscle segment. They look like fibers. </a:t>
            </a:r>
          </a:p>
          <a:p>
            <a:r>
              <a:rPr lang="en-US" dirty="0"/>
              <a:t>Every skeletal muscle cell has one point of contact with a motor neuron that controls it. An electrochemical signal is propagated down the neuron, and transmitted to the ”motor end plate” (this is the neuromuscular junction) between the neuron and the muscle cell. This causes a depolarization of the resting potential of the cell membrane of the muscle cell. The action potential then propagates from the neuromuscular junction, along the length of the muscle fiber. In other words, it propagates a wave along the muscle cell. </a:t>
            </a:r>
          </a:p>
        </p:txBody>
      </p:sp>
      <p:sp>
        <p:nvSpPr>
          <p:cNvPr id="4" name="Slide Number Placeholder 3"/>
          <p:cNvSpPr>
            <a:spLocks noGrp="1"/>
          </p:cNvSpPr>
          <p:nvPr>
            <p:ph type="sldNum" sz="quarter" idx="5"/>
          </p:nvPr>
        </p:nvSpPr>
        <p:spPr/>
        <p:txBody>
          <a:bodyPr/>
          <a:lstStyle/>
          <a:p>
            <a:fld id="{2C7DD853-29D5-4B40-B985-F3C72AE92E53}" type="slidenum">
              <a:rPr lang="en-US" smtClean="0"/>
              <a:t>5</a:t>
            </a:fld>
            <a:endParaRPr lang="en-US"/>
          </a:p>
        </p:txBody>
      </p:sp>
    </p:spTree>
    <p:extLst>
      <p:ext uri="{BB962C8B-B14F-4D97-AF65-F5344CB8AC3E}">
        <p14:creationId xmlns:p14="http://schemas.microsoft.com/office/powerpoint/2010/main" val="3685095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action potential, or firing, typically occurs many times repeatedly. With greater effort, the time between action potential spikes becomes shorter as spikes become more frequent. A single muscle contraction sequence is called a ”twitch.” When many firings or twitches occur in short succession, the power of the muscle increases through twitch summation. Many successive twitches summed together creates muscle tetanus, with means the muscle is ON. </a:t>
            </a:r>
          </a:p>
          <a:p>
            <a:r>
              <a:rPr lang="en-US" dirty="0"/>
              <a:t>Note that this image on the bottom left is showing several successive action potentials and their summative muscle tension graph FOR A SINGLE MOTOR UNIT.</a:t>
            </a:r>
          </a:p>
        </p:txBody>
      </p:sp>
      <p:sp>
        <p:nvSpPr>
          <p:cNvPr id="4" name="Slide Number Placeholder 3"/>
          <p:cNvSpPr>
            <a:spLocks noGrp="1"/>
          </p:cNvSpPr>
          <p:nvPr>
            <p:ph type="sldNum" sz="quarter" idx="5"/>
          </p:nvPr>
        </p:nvSpPr>
        <p:spPr/>
        <p:txBody>
          <a:bodyPr/>
          <a:lstStyle/>
          <a:p>
            <a:fld id="{2C7DD853-29D5-4B40-B985-F3C72AE92E53}" type="slidenum">
              <a:rPr lang="en-US" smtClean="0"/>
              <a:t>6</a:t>
            </a:fld>
            <a:endParaRPr lang="en-US"/>
          </a:p>
        </p:txBody>
      </p:sp>
    </p:spTree>
    <p:extLst>
      <p:ext uri="{BB962C8B-B14F-4D97-AF65-F5344CB8AC3E}">
        <p14:creationId xmlns:p14="http://schemas.microsoft.com/office/powerpoint/2010/main" val="3550000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record from the surface, we are recording an interference signal, which is the summation of multiple motor units. Multiple motor units are recruited and the firings of single motor units coalesce to produce a complex waveform that is no longer easily interpretable as a single motor unit. This superposition of multiple motor units is what we are actually recording in EMG.</a:t>
            </a:r>
          </a:p>
        </p:txBody>
      </p:sp>
      <p:sp>
        <p:nvSpPr>
          <p:cNvPr id="4" name="Slide Number Placeholder 3"/>
          <p:cNvSpPr>
            <a:spLocks noGrp="1"/>
          </p:cNvSpPr>
          <p:nvPr>
            <p:ph type="sldNum" sz="quarter" idx="5"/>
          </p:nvPr>
        </p:nvSpPr>
        <p:spPr/>
        <p:txBody>
          <a:bodyPr/>
          <a:lstStyle/>
          <a:p>
            <a:fld id="{2C7DD853-29D5-4B40-B985-F3C72AE92E53}" type="slidenum">
              <a:rPr lang="en-US" smtClean="0"/>
              <a:t>7</a:t>
            </a:fld>
            <a:endParaRPr lang="en-US"/>
          </a:p>
        </p:txBody>
      </p:sp>
    </p:spTree>
    <p:extLst>
      <p:ext uri="{BB962C8B-B14F-4D97-AF65-F5344CB8AC3E}">
        <p14:creationId xmlns:p14="http://schemas.microsoft.com/office/powerpoint/2010/main" val="2178622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discussed how motor neurons create action potentials, which give rise to muscle cell activation, and these signals are </a:t>
            </a:r>
            <a:r>
              <a:rPr lang="en-US" dirty="0" err="1"/>
              <a:t>superpositioned</a:t>
            </a:r>
            <a:r>
              <a:rPr lang="en-US" dirty="0"/>
              <a:t> to create the EMG signal. There is also environmental noise from electrical appliances and just general background electrical noise. This is the signal passed to the electrodes and EMG apparatus. Next, the computer system needs to amplify the signal. It is also sent through a band-pass filter designed to collect data only in the typical range of muscle activity (typically 20-500 Hz or 20-250 Hz). It is then digitized and a sampling rate has to be chosen. In our data, this was 2048 samples per second. Finally, this pre-processed EMG signal is recorded, and this is our data.</a:t>
            </a:r>
          </a:p>
        </p:txBody>
      </p:sp>
      <p:sp>
        <p:nvSpPr>
          <p:cNvPr id="4" name="Slide Number Placeholder 3"/>
          <p:cNvSpPr>
            <a:spLocks noGrp="1"/>
          </p:cNvSpPr>
          <p:nvPr>
            <p:ph type="sldNum" sz="quarter" idx="5"/>
          </p:nvPr>
        </p:nvSpPr>
        <p:spPr/>
        <p:txBody>
          <a:bodyPr/>
          <a:lstStyle/>
          <a:p>
            <a:fld id="{2C7DD853-29D5-4B40-B985-F3C72AE92E53}" type="slidenum">
              <a:rPr lang="en-US" smtClean="0"/>
              <a:t>8</a:t>
            </a:fld>
            <a:endParaRPr lang="en-US"/>
          </a:p>
        </p:txBody>
      </p:sp>
    </p:spTree>
    <p:extLst>
      <p:ext uri="{BB962C8B-B14F-4D97-AF65-F5344CB8AC3E}">
        <p14:creationId xmlns:p14="http://schemas.microsoft.com/office/powerpoint/2010/main" val="1964378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sources of possible noise and variation in EMG recordings.</a:t>
            </a:r>
          </a:p>
          <a:p>
            <a:r>
              <a:rPr lang="en-US" dirty="0"/>
              <a:t>Tissue characteristics—fat tissue, muscle tissue thickness, location of tissue relative to other sources of “cross-talk”, such as pulses. Dry/dead skin, hair, oil.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Ag-AgCl electrodes are used for stability and low impedance, which are “floated” over the skin with conducting gel and attached with adhesive.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Electrode arrangement must be parallel to muscle fibers to reflect the direction of electrical dipole travel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Electrode position--Electrodes centered over the muscle belly, ensuring that the muscle doesn’t move out from under the surface electrodes during contraction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Amplifier gain might not be possible to set so that it covers the full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Filter electrical noise below 20 and above 500 Hz. There is background noise at 60 Hz (U.S.) from electrical devices.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Sampling rate = 2048 samples per 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C7DD853-29D5-4B40-B985-F3C72AE92E53}" type="slidenum">
              <a:rPr lang="en-US" smtClean="0"/>
              <a:t>9</a:t>
            </a:fld>
            <a:endParaRPr lang="en-US"/>
          </a:p>
        </p:txBody>
      </p:sp>
    </p:spTree>
    <p:extLst>
      <p:ext uri="{BB962C8B-B14F-4D97-AF65-F5344CB8AC3E}">
        <p14:creationId xmlns:p14="http://schemas.microsoft.com/office/powerpoint/2010/main" val="55917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for this project were from a single EMG recording session lasting 19(?) minutes. </a:t>
            </a:r>
          </a:p>
          <a:p>
            <a:r>
              <a:rPr lang="en-US" dirty="0"/>
              <a:t>This data was not collected for research purposes, and was a few years old, so there may be some information lost. There are likely many unknown sources of error.</a:t>
            </a:r>
          </a:p>
          <a:p>
            <a:r>
              <a:rPr lang="en-US" dirty="0"/>
              <a:t>The data were recorded when the child was prompted to move, and a person manually pressed a key to log when movements started and stopped.</a:t>
            </a:r>
          </a:p>
          <a:p>
            <a:r>
              <a:rPr lang="en-US" dirty="0"/>
              <a:t>Our exploratory data analysis revealed that there were indeed visually distinct patterns based on the logged movement events. We decided to use the data tied to events when the child was moving her shoulder with her chest muscle, and when she was moving her shoulder with her chest muscle against resistance. These two epochs are likely to include periods of “ON” and ”OFF” activity of the muscle, as well as possibly relatively lower and higher activity.</a:t>
            </a:r>
          </a:p>
        </p:txBody>
      </p:sp>
      <p:sp>
        <p:nvSpPr>
          <p:cNvPr id="4" name="Slide Number Placeholder 3"/>
          <p:cNvSpPr>
            <a:spLocks noGrp="1"/>
          </p:cNvSpPr>
          <p:nvPr>
            <p:ph type="sldNum" sz="quarter" idx="5"/>
          </p:nvPr>
        </p:nvSpPr>
        <p:spPr/>
        <p:txBody>
          <a:bodyPr/>
          <a:lstStyle/>
          <a:p>
            <a:fld id="{2C7DD853-29D5-4B40-B985-F3C72AE92E53}" type="slidenum">
              <a:rPr lang="en-US" smtClean="0"/>
              <a:t>10</a:t>
            </a:fld>
            <a:endParaRPr lang="en-US"/>
          </a:p>
        </p:txBody>
      </p:sp>
    </p:spTree>
    <p:extLst>
      <p:ext uri="{BB962C8B-B14F-4D97-AF65-F5344CB8AC3E}">
        <p14:creationId xmlns:p14="http://schemas.microsoft.com/office/powerpoint/2010/main" val="2702947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C54F-C2E1-FF4A-F8D0-4AAD0BD95A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0C9DAD-D2EE-71CD-3AE6-9B3D657CEC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846B4B-FB9D-904E-7396-35E7A449CE19}"/>
              </a:ext>
            </a:extLst>
          </p:cNvPr>
          <p:cNvSpPr>
            <a:spLocks noGrp="1"/>
          </p:cNvSpPr>
          <p:nvPr>
            <p:ph type="dt" sz="half" idx="10"/>
          </p:nvPr>
        </p:nvSpPr>
        <p:spPr/>
        <p:txBody>
          <a:bodyPr/>
          <a:lstStyle/>
          <a:p>
            <a:fld id="{80088A79-41BE-EA42-AFA5-4EDD148BB3C7}" type="datetimeFigureOut">
              <a:rPr lang="en-US" smtClean="0"/>
              <a:t>6/26/24</a:t>
            </a:fld>
            <a:endParaRPr lang="en-US"/>
          </a:p>
        </p:txBody>
      </p:sp>
      <p:sp>
        <p:nvSpPr>
          <p:cNvPr id="5" name="Footer Placeholder 4">
            <a:extLst>
              <a:ext uri="{FF2B5EF4-FFF2-40B4-BE49-F238E27FC236}">
                <a16:creationId xmlns:a16="http://schemas.microsoft.com/office/drawing/2014/main" id="{29019D81-2902-115D-8446-3BE6430B6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0F13C-FCBE-721F-AEEB-B36D7E05E78D}"/>
              </a:ext>
            </a:extLst>
          </p:cNvPr>
          <p:cNvSpPr>
            <a:spLocks noGrp="1"/>
          </p:cNvSpPr>
          <p:nvPr>
            <p:ph type="sldNum" sz="quarter" idx="12"/>
          </p:nvPr>
        </p:nvSpPr>
        <p:spPr/>
        <p:txBody>
          <a:bodyPr/>
          <a:lstStyle/>
          <a:p>
            <a:fld id="{40963BEA-B2C8-D849-85CB-ACBC28F1A59A}" type="slidenum">
              <a:rPr lang="en-US" smtClean="0"/>
              <a:t>‹#›</a:t>
            </a:fld>
            <a:endParaRPr lang="en-US"/>
          </a:p>
        </p:txBody>
      </p:sp>
    </p:spTree>
    <p:extLst>
      <p:ext uri="{BB962C8B-B14F-4D97-AF65-F5344CB8AC3E}">
        <p14:creationId xmlns:p14="http://schemas.microsoft.com/office/powerpoint/2010/main" val="2580669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B603B-FF97-CE28-E162-E166B3C3B5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D5DE8E-7254-4A6B-53C3-899899A149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40F4E-0FE5-58F3-E2BD-32CCE9971A7E}"/>
              </a:ext>
            </a:extLst>
          </p:cNvPr>
          <p:cNvSpPr>
            <a:spLocks noGrp="1"/>
          </p:cNvSpPr>
          <p:nvPr>
            <p:ph type="dt" sz="half" idx="10"/>
          </p:nvPr>
        </p:nvSpPr>
        <p:spPr/>
        <p:txBody>
          <a:bodyPr/>
          <a:lstStyle/>
          <a:p>
            <a:fld id="{80088A79-41BE-EA42-AFA5-4EDD148BB3C7}" type="datetimeFigureOut">
              <a:rPr lang="en-US" smtClean="0"/>
              <a:t>6/26/24</a:t>
            </a:fld>
            <a:endParaRPr lang="en-US"/>
          </a:p>
        </p:txBody>
      </p:sp>
      <p:sp>
        <p:nvSpPr>
          <p:cNvPr id="5" name="Footer Placeholder 4">
            <a:extLst>
              <a:ext uri="{FF2B5EF4-FFF2-40B4-BE49-F238E27FC236}">
                <a16:creationId xmlns:a16="http://schemas.microsoft.com/office/drawing/2014/main" id="{63B65F64-2F0E-6C3B-AE02-632E76CF0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7DF3D-6E58-7C99-4C81-F6CFA791E470}"/>
              </a:ext>
            </a:extLst>
          </p:cNvPr>
          <p:cNvSpPr>
            <a:spLocks noGrp="1"/>
          </p:cNvSpPr>
          <p:nvPr>
            <p:ph type="sldNum" sz="quarter" idx="12"/>
          </p:nvPr>
        </p:nvSpPr>
        <p:spPr/>
        <p:txBody>
          <a:bodyPr/>
          <a:lstStyle/>
          <a:p>
            <a:fld id="{40963BEA-B2C8-D849-85CB-ACBC28F1A59A}" type="slidenum">
              <a:rPr lang="en-US" smtClean="0"/>
              <a:t>‹#›</a:t>
            </a:fld>
            <a:endParaRPr lang="en-US"/>
          </a:p>
        </p:txBody>
      </p:sp>
    </p:spTree>
    <p:extLst>
      <p:ext uri="{BB962C8B-B14F-4D97-AF65-F5344CB8AC3E}">
        <p14:creationId xmlns:p14="http://schemas.microsoft.com/office/powerpoint/2010/main" val="1968815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22E3C2-7CC2-286D-D900-AE95CBAAD1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27CF7A-7B37-D7D0-4F62-227D4AD5FC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23871-120E-F144-1501-5391E88FBDD9}"/>
              </a:ext>
            </a:extLst>
          </p:cNvPr>
          <p:cNvSpPr>
            <a:spLocks noGrp="1"/>
          </p:cNvSpPr>
          <p:nvPr>
            <p:ph type="dt" sz="half" idx="10"/>
          </p:nvPr>
        </p:nvSpPr>
        <p:spPr/>
        <p:txBody>
          <a:bodyPr/>
          <a:lstStyle/>
          <a:p>
            <a:fld id="{80088A79-41BE-EA42-AFA5-4EDD148BB3C7}" type="datetimeFigureOut">
              <a:rPr lang="en-US" smtClean="0"/>
              <a:t>6/26/24</a:t>
            </a:fld>
            <a:endParaRPr lang="en-US"/>
          </a:p>
        </p:txBody>
      </p:sp>
      <p:sp>
        <p:nvSpPr>
          <p:cNvPr id="5" name="Footer Placeholder 4">
            <a:extLst>
              <a:ext uri="{FF2B5EF4-FFF2-40B4-BE49-F238E27FC236}">
                <a16:creationId xmlns:a16="http://schemas.microsoft.com/office/drawing/2014/main" id="{6239602B-EC04-1A5E-FD5E-AA8E263EE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2F61A-9BB7-4A6C-2417-2673F6947CCE}"/>
              </a:ext>
            </a:extLst>
          </p:cNvPr>
          <p:cNvSpPr>
            <a:spLocks noGrp="1"/>
          </p:cNvSpPr>
          <p:nvPr>
            <p:ph type="sldNum" sz="quarter" idx="12"/>
          </p:nvPr>
        </p:nvSpPr>
        <p:spPr/>
        <p:txBody>
          <a:bodyPr/>
          <a:lstStyle/>
          <a:p>
            <a:fld id="{40963BEA-B2C8-D849-85CB-ACBC28F1A59A}" type="slidenum">
              <a:rPr lang="en-US" smtClean="0"/>
              <a:t>‹#›</a:t>
            </a:fld>
            <a:endParaRPr lang="en-US"/>
          </a:p>
        </p:txBody>
      </p:sp>
    </p:spTree>
    <p:extLst>
      <p:ext uri="{BB962C8B-B14F-4D97-AF65-F5344CB8AC3E}">
        <p14:creationId xmlns:p14="http://schemas.microsoft.com/office/powerpoint/2010/main" val="3251337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1A786-9F68-6258-9599-93DC26E68F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AB1452-44C7-633C-EDB5-55C899F423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8659E-06EF-8552-6246-020ABE519B54}"/>
              </a:ext>
            </a:extLst>
          </p:cNvPr>
          <p:cNvSpPr>
            <a:spLocks noGrp="1"/>
          </p:cNvSpPr>
          <p:nvPr>
            <p:ph type="dt" sz="half" idx="10"/>
          </p:nvPr>
        </p:nvSpPr>
        <p:spPr/>
        <p:txBody>
          <a:bodyPr/>
          <a:lstStyle/>
          <a:p>
            <a:fld id="{80088A79-41BE-EA42-AFA5-4EDD148BB3C7}" type="datetimeFigureOut">
              <a:rPr lang="en-US" smtClean="0"/>
              <a:t>6/26/24</a:t>
            </a:fld>
            <a:endParaRPr lang="en-US"/>
          </a:p>
        </p:txBody>
      </p:sp>
      <p:sp>
        <p:nvSpPr>
          <p:cNvPr id="5" name="Footer Placeholder 4">
            <a:extLst>
              <a:ext uri="{FF2B5EF4-FFF2-40B4-BE49-F238E27FC236}">
                <a16:creationId xmlns:a16="http://schemas.microsoft.com/office/drawing/2014/main" id="{757186ED-D442-4A8F-E1D8-C76A80155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EEDAC-EE8C-614A-04BB-3AFE02D79B14}"/>
              </a:ext>
            </a:extLst>
          </p:cNvPr>
          <p:cNvSpPr>
            <a:spLocks noGrp="1"/>
          </p:cNvSpPr>
          <p:nvPr>
            <p:ph type="sldNum" sz="quarter" idx="12"/>
          </p:nvPr>
        </p:nvSpPr>
        <p:spPr/>
        <p:txBody>
          <a:bodyPr/>
          <a:lstStyle/>
          <a:p>
            <a:fld id="{40963BEA-B2C8-D849-85CB-ACBC28F1A59A}" type="slidenum">
              <a:rPr lang="en-US" smtClean="0"/>
              <a:t>‹#›</a:t>
            </a:fld>
            <a:endParaRPr lang="en-US"/>
          </a:p>
        </p:txBody>
      </p:sp>
    </p:spTree>
    <p:extLst>
      <p:ext uri="{BB962C8B-B14F-4D97-AF65-F5344CB8AC3E}">
        <p14:creationId xmlns:p14="http://schemas.microsoft.com/office/powerpoint/2010/main" val="132072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542C5-7DAA-8A84-826F-D3F3A4D17B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1607BE-BECE-1933-67B9-EEB64E61D2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84A612-45BA-62BE-4F5C-D451EA2D35E7}"/>
              </a:ext>
            </a:extLst>
          </p:cNvPr>
          <p:cNvSpPr>
            <a:spLocks noGrp="1"/>
          </p:cNvSpPr>
          <p:nvPr>
            <p:ph type="dt" sz="half" idx="10"/>
          </p:nvPr>
        </p:nvSpPr>
        <p:spPr/>
        <p:txBody>
          <a:bodyPr/>
          <a:lstStyle/>
          <a:p>
            <a:fld id="{80088A79-41BE-EA42-AFA5-4EDD148BB3C7}" type="datetimeFigureOut">
              <a:rPr lang="en-US" smtClean="0"/>
              <a:t>6/26/24</a:t>
            </a:fld>
            <a:endParaRPr lang="en-US"/>
          </a:p>
        </p:txBody>
      </p:sp>
      <p:sp>
        <p:nvSpPr>
          <p:cNvPr id="5" name="Footer Placeholder 4">
            <a:extLst>
              <a:ext uri="{FF2B5EF4-FFF2-40B4-BE49-F238E27FC236}">
                <a16:creationId xmlns:a16="http://schemas.microsoft.com/office/drawing/2014/main" id="{28D57FA0-E9F3-0994-4BF1-D0207F3F2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05BED-9215-3848-13CB-8730F3F8AC8F}"/>
              </a:ext>
            </a:extLst>
          </p:cNvPr>
          <p:cNvSpPr>
            <a:spLocks noGrp="1"/>
          </p:cNvSpPr>
          <p:nvPr>
            <p:ph type="sldNum" sz="quarter" idx="12"/>
          </p:nvPr>
        </p:nvSpPr>
        <p:spPr/>
        <p:txBody>
          <a:bodyPr/>
          <a:lstStyle/>
          <a:p>
            <a:fld id="{40963BEA-B2C8-D849-85CB-ACBC28F1A59A}" type="slidenum">
              <a:rPr lang="en-US" smtClean="0"/>
              <a:t>‹#›</a:t>
            </a:fld>
            <a:endParaRPr lang="en-US"/>
          </a:p>
        </p:txBody>
      </p:sp>
    </p:spTree>
    <p:extLst>
      <p:ext uri="{BB962C8B-B14F-4D97-AF65-F5344CB8AC3E}">
        <p14:creationId xmlns:p14="http://schemas.microsoft.com/office/powerpoint/2010/main" val="649600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67CC6-598D-0481-7481-6E62678D67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AA7D2C-CF36-18B8-0509-36927B4C85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A402A7-3ECB-4A63-9E97-102F6CA0B2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9C2878-CE0F-758C-2A37-4C49A509AAAA}"/>
              </a:ext>
            </a:extLst>
          </p:cNvPr>
          <p:cNvSpPr>
            <a:spLocks noGrp="1"/>
          </p:cNvSpPr>
          <p:nvPr>
            <p:ph type="dt" sz="half" idx="10"/>
          </p:nvPr>
        </p:nvSpPr>
        <p:spPr/>
        <p:txBody>
          <a:bodyPr/>
          <a:lstStyle/>
          <a:p>
            <a:fld id="{80088A79-41BE-EA42-AFA5-4EDD148BB3C7}" type="datetimeFigureOut">
              <a:rPr lang="en-US" smtClean="0"/>
              <a:t>6/26/24</a:t>
            </a:fld>
            <a:endParaRPr lang="en-US"/>
          </a:p>
        </p:txBody>
      </p:sp>
      <p:sp>
        <p:nvSpPr>
          <p:cNvPr id="6" name="Footer Placeholder 5">
            <a:extLst>
              <a:ext uri="{FF2B5EF4-FFF2-40B4-BE49-F238E27FC236}">
                <a16:creationId xmlns:a16="http://schemas.microsoft.com/office/drawing/2014/main" id="{B7E7CCBE-C848-3235-40E1-903D7157A4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74FBAC-4D07-D67C-B7C0-2E8157C722E2}"/>
              </a:ext>
            </a:extLst>
          </p:cNvPr>
          <p:cNvSpPr>
            <a:spLocks noGrp="1"/>
          </p:cNvSpPr>
          <p:nvPr>
            <p:ph type="sldNum" sz="quarter" idx="12"/>
          </p:nvPr>
        </p:nvSpPr>
        <p:spPr/>
        <p:txBody>
          <a:bodyPr/>
          <a:lstStyle/>
          <a:p>
            <a:fld id="{40963BEA-B2C8-D849-85CB-ACBC28F1A59A}" type="slidenum">
              <a:rPr lang="en-US" smtClean="0"/>
              <a:t>‹#›</a:t>
            </a:fld>
            <a:endParaRPr lang="en-US"/>
          </a:p>
        </p:txBody>
      </p:sp>
    </p:spTree>
    <p:extLst>
      <p:ext uri="{BB962C8B-B14F-4D97-AF65-F5344CB8AC3E}">
        <p14:creationId xmlns:p14="http://schemas.microsoft.com/office/powerpoint/2010/main" val="3564062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E32C-9898-6273-450D-7F5B0EFE3E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37A2FF-1F05-DF51-FAE9-FF6DA0DD7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85D4E-D680-8E8C-EDC4-C4FF222551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7D5C92-663D-0AD4-993C-ED62843025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551019-547D-F9F9-A22E-875ED1B5C2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87D90A-9C11-9E89-BC66-4E2EF4BD10AD}"/>
              </a:ext>
            </a:extLst>
          </p:cNvPr>
          <p:cNvSpPr>
            <a:spLocks noGrp="1"/>
          </p:cNvSpPr>
          <p:nvPr>
            <p:ph type="dt" sz="half" idx="10"/>
          </p:nvPr>
        </p:nvSpPr>
        <p:spPr/>
        <p:txBody>
          <a:bodyPr/>
          <a:lstStyle/>
          <a:p>
            <a:fld id="{80088A79-41BE-EA42-AFA5-4EDD148BB3C7}" type="datetimeFigureOut">
              <a:rPr lang="en-US" smtClean="0"/>
              <a:t>6/26/24</a:t>
            </a:fld>
            <a:endParaRPr lang="en-US"/>
          </a:p>
        </p:txBody>
      </p:sp>
      <p:sp>
        <p:nvSpPr>
          <p:cNvPr id="8" name="Footer Placeholder 7">
            <a:extLst>
              <a:ext uri="{FF2B5EF4-FFF2-40B4-BE49-F238E27FC236}">
                <a16:creationId xmlns:a16="http://schemas.microsoft.com/office/drawing/2014/main" id="{1B79C4F1-B850-5B08-2C91-66248BCE26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4548BB-45AB-172A-61C7-A6B6499989BE}"/>
              </a:ext>
            </a:extLst>
          </p:cNvPr>
          <p:cNvSpPr>
            <a:spLocks noGrp="1"/>
          </p:cNvSpPr>
          <p:nvPr>
            <p:ph type="sldNum" sz="quarter" idx="12"/>
          </p:nvPr>
        </p:nvSpPr>
        <p:spPr/>
        <p:txBody>
          <a:bodyPr/>
          <a:lstStyle/>
          <a:p>
            <a:fld id="{40963BEA-B2C8-D849-85CB-ACBC28F1A59A}" type="slidenum">
              <a:rPr lang="en-US" smtClean="0"/>
              <a:t>‹#›</a:t>
            </a:fld>
            <a:endParaRPr lang="en-US"/>
          </a:p>
        </p:txBody>
      </p:sp>
    </p:spTree>
    <p:extLst>
      <p:ext uri="{BB962C8B-B14F-4D97-AF65-F5344CB8AC3E}">
        <p14:creationId xmlns:p14="http://schemas.microsoft.com/office/powerpoint/2010/main" val="1692690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3228-FAC7-D3BA-C900-047943DA63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5DB495-BCA7-96FF-C09B-2A8BC2FE4D5F}"/>
              </a:ext>
            </a:extLst>
          </p:cNvPr>
          <p:cNvSpPr>
            <a:spLocks noGrp="1"/>
          </p:cNvSpPr>
          <p:nvPr>
            <p:ph type="dt" sz="half" idx="10"/>
          </p:nvPr>
        </p:nvSpPr>
        <p:spPr/>
        <p:txBody>
          <a:bodyPr/>
          <a:lstStyle/>
          <a:p>
            <a:fld id="{80088A79-41BE-EA42-AFA5-4EDD148BB3C7}" type="datetimeFigureOut">
              <a:rPr lang="en-US" smtClean="0"/>
              <a:t>6/26/24</a:t>
            </a:fld>
            <a:endParaRPr lang="en-US"/>
          </a:p>
        </p:txBody>
      </p:sp>
      <p:sp>
        <p:nvSpPr>
          <p:cNvPr id="4" name="Footer Placeholder 3">
            <a:extLst>
              <a:ext uri="{FF2B5EF4-FFF2-40B4-BE49-F238E27FC236}">
                <a16:creationId xmlns:a16="http://schemas.microsoft.com/office/drawing/2014/main" id="{589B8625-01D2-AA5C-9095-09AF63E5DB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7BEB12-9F08-80A9-EE75-036B0D199435}"/>
              </a:ext>
            </a:extLst>
          </p:cNvPr>
          <p:cNvSpPr>
            <a:spLocks noGrp="1"/>
          </p:cNvSpPr>
          <p:nvPr>
            <p:ph type="sldNum" sz="quarter" idx="12"/>
          </p:nvPr>
        </p:nvSpPr>
        <p:spPr/>
        <p:txBody>
          <a:bodyPr/>
          <a:lstStyle/>
          <a:p>
            <a:fld id="{40963BEA-B2C8-D849-85CB-ACBC28F1A59A}" type="slidenum">
              <a:rPr lang="en-US" smtClean="0"/>
              <a:t>‹#›</a:t>
            </a:fld>
            <a:endParaRPr lang="en-US"/>
          </a:p>
        </p:txBody>
      </p:sp>
    </p:spTree>
    <p:extLst>
      <p:ext uri="{BB962C8B-B14F-4D97-AF65-F5344CB8AC3E}">
        <p14:creationId xmlns:p14="http://schemas.microsoft.com/office/powerpoint/2010/main" val="428402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193489-036E-E41A-F9C3-63DF09EB39F1}"/>
              </a:ext>
            </a:extLst>
          </p:cNvPr>
          <p:cNvSpPr>
            <a:spLocks noGrp="1"/>
          </p:cNvSpPr>
          <p:nvPr>
            <p:ph type="dt" sz="half" idx="10"/>
          </p:nvPr>
        </p:nvSpPr>
        <p:spPr/>
        <p:txBody>
          <a:bodyPr/>
          <a:lstStyle/>
          <a:p>
            <a:fld id="{80088A79-41BE-EA42-AFA5-4EDD148BB3C7}" type="datetimeFigureOut">
              <a:rPr lang="en-US" smtClean="0"/>
              <a:t>6/26/24</a:t>
            </a:fld>
            <a:endParaRPr lang="en-US"/>
          </a:p>
        </p:txBody>
      </p:sp>
      <p:sp>
        <p:nvSpPr>
          <p:cNvPr id="3" name="Footer Placeholder 2">
            <a:extLst>
              <a:ext uri="{FF2B5EF4-FFF2-40B4-BE49-F238E27FC236}">
                <a16:creationId xmlns:a16="http://schemas.microsoft.com/office/drawing/2014/main" id="{BA853391-11C4-AA74-B2F1-87113980C5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E8B136-45DD-7AB3-8936-2D2C55DABE2A}"/>
              </a:ext>
            </a:extLst>
          </p:cNvPr>
          <p:cNvSpPr>
            <a:spLocks noGrp="1"/>
          </p:cNvSpPr>
          <p:nvPr>
            <p:ph type="sldNum" sz="quarter" idx="12"/>
          </p:nvPr>
        </p:nvSpPr>
        <p:spPr/>
        <p:txBody>
          <a:bodyPr/>
          <a:lstStyle/>
          <a:p>
            <a:fld id="{40963BEA-B2C8-D849-85CB-ACBC28F1A59A}" type="slidenum">
              <a:rPr lang="en-US" smtClean="0"/>
              <a:t>‹#›</a:t>
            </a:fld>
            <a:endParaRPr lang="en-US"/>
          </a:p>
        </p:txBody>
      </p:sp>
    </p:spTree>
    <p:extLst>
      <p:ext uri="{BB962C8B-B14F-4D97-AF65-F5344CB8AC3E}">
        <p14:creationId xmlns:p14="http://schemas.microsoft.com/office/powerpoint/2010/main" val="490943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49DE-5077-694C-BFA6-8B7770BD9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BBB726-195F-02DA-5D4A-68AA441F30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3E9916-FF5E-30B7-A2AB-DDA5784BEF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F2BF84-4DA9-3273-B8A5-32EEFD0B6423}"/>
              </a:ext>
            </a:extLst>
          </p:cNvPr>
          <p:cNvSpPr>
            <a:spLocks noGrp="1"/>
          </p:cNvSpPr>
          <p:nvPr>
            <p:ph type="dt" sz="half" idx="10"/>
          </p:nvPr>
        </p:nvSpPr>
        <p:spPr/>
        <p:txBody>
          <a:bodyPr/>
          <a:lstStyle/>
          <a:p>
            <a:fld id="{80088A79-41BE-EA42-AFA5-4EDD148BB3C7}" type="datetimeFigureOut">
              <a:rPr lang="en-US" smtClean="0"/>
              <a:t>6/26/24</a:t>
            </a:fld>
            <a:endParaRPr lang="en-US"/>
          </a:p>
        </p:txBody>
      </p:sp>
      <p:sp>
        <p:nvSpPr>
          <p:cNvPr id="6" name="Footer Placeholder 5">
            <a:extLst>
              <a:ext uri="{FF2B5EF4-FFF2-40B4-BE49-F238E27FC236}">
                <a16:creationId xmlns:a16="http://schemas.microsoft.com/office/drawing/2014/main" id="{809AD97C-8935-F165-F55D-86F89A970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B87472-3CA2-8D7A-A507-51572D7258BE}"/>
              </a:ext>
            </a:extLst>
          </p:cNvPr>
          <p:cNvSpPr>
            <a:spLocks noGrp="1"/>
          </p:cNvSpPr>
          <p:nvPr>
            <p:ph type="sldNum" sz="quarter" idx="12"/>
          </p:nvPr>
        </p:nvSpPr>
        <p:spPr/>
        <p:txBody>
          <a:bodyPr/>
          <a:lstStyle/>
          <a:p>
            <a:fld id="{40963BEA-B2C8-D849-85CB-ACBC28F1A59A}" type="slidenum">
              <a:rPr lang="en-US" smtClean="0"/>
              <a:t>‹#›</a:t>
            </a:fld>
            <a:endParaRPr lang="en-US"/>
          </a:p>
        </p:txBody>
      </p:sp>
    </p:spTree>
    <p:extLst>
      <p:ext uri="{BB962C8B-B14F-4D97-AF65-F5344CB8AC3E}">
        <p14:creationId xmlns:p14="http://schemas.microsoft.com/office/powerpoint/2010/main" val="575326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C271-9F24-3B8D-9D42-5CCA17522B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61B6B9-7272-B833-232E-997119EAC0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4713E8-2A5D-EAF8-43BA-313560E1D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FBDA4F-4BF7-89B1-9CC3-6AD096F762D9}"/>
              </a:ext>
            </a:extLst>
          </p:cNvPr>
          <p:cNvSpPr>
            <a:spLocks noGrp="1"/>
          </p:cNvSpPr>
          <p:nvPr>
            <p:ph type="dt" sz="half" idx="10"/>
          </p:nvPr>
        </p:nvSpPr>
        <p:spPr/>
        <p:txBody>
          <a:bodyPr/>
          <a:lstStyle/>
          <a:p>
            <a:fld id="{80088A79-41BE-EA42-AFA5-4EDD148BB3C7}" type="datetimeFigureOut">
              <a:rPr lang="en-US" smtClean="0"/>
              <a:t>6/26/24</a:t>
            </a:fld>
            <a:endParaRPr lang="en-US"/>
          </a:p>
        </p:txBody>
      </p:sp>
      <p:sp>
        <p:nvSpPr>
          <p:cNvPr id="6" name="Footer Placeholder 5">
            <a:extLst>
              <a:ext uri="{FF2B5EF4-FFF2-40B4-BE49-F238E27FC236}">
                <a16:creationId xmlns:a16="http://schemas.microsoft.com/office/drawing/2014/main" id="{7D750458-5EF9-E7E5-BE4B-187A542CC0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415E8A-CA47-FF72-A92C-08498153E9CB}"/>
              </a:ext>
            </a:extLst>
          </p:cNvPr>
          <p:cNvSpPr>
            <a:spLocks noGrp="1"/>
          </p:cNvSpPr>
          <p:nvPr>
            <p:ph type="sldNum" sz="quarter" idx="12"/>
          </p:nvPr>
        </p:nvSpPr>
        <p:spPr/>
        <p:txBody>
          <a:bodyPr/>
          <a:lstStyle/>
          <a:p>
            <a:fld id="{40963BEA-B2C8-D849-85CB-ACBC28F1A59A}" type="slidenum">
              <a:rPr lang="en-US" smtClean="0"/>
              <a:t>‹#›</a:t>
            </a:fld>
            <a:endParaRPr lang="en-US"/>
          </a:p>
        </p:txBody>
      </p:sp>
    </p:spTree>
    <p:extLst>
      <p:ext uri="{BB962C8B-B14F-4D97-AF65-F5344CB8AC3E}">
        <p14:creationId xmlns:p14="http://schemas.microsoft.com/office/powerpoint/2010/main" val="840344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898D3F-ABC4-282B-5F24-F75186767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D1FB4B-5CE8-B224-9D67-531E03C9A1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EFA1A-6D60-F435-F0A3-70FC3F6F6D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088A79-41BE-EA42-AFA5-4EDD148BB3C7}" type="datetimeFigureOut">
              <a:rPr lang="en-US" smtClean="0"/>
              <a:t>6/26/24</a:t>
            </a:fld>
            <a:endParaRPr lang="en-US"/>
          </a:p>
        </p:txBody>
      </p:sp>
      <p:sp>
        <p:nvSpPr>
          <p:cNvPr id="5" name="Footer Placeholder 4">
            <a:extLst>
              <a:ext uri="{FF2B5EF4-FFF2-40B4-BE49-F238E27FC236}">
                <a16:creationId xmlns:a16="http://schemas.microsoft.com/office/drawing/2014/main" id="{5FB38372-74DF-C20A-E80D-F59507ACB5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E988CD9-39CC-9922-5D2F-33044F13E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963BEA-B2C8-D849-85CB-ACBC28F1A59A}" type="slidenum">
              <a:rPr lang="en-US" smtClean="0"/>
              <a:t>‹#›</a:t>
            </a:fld>
            <a:endParaRPr lang="en-US"/>
          </a:p>
        </p:txBody>
      </p:sp>
    </p:spTree>
    <p:extLst>
      <p:ext uri="{BB962C8B-B14F-4D97-AF65-F5344CB8AC3E}">
        <p14:creationId xmlns:p14="http://schemas.microsoft.com/office/powerpoint/2010/main" val="2324934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png"/><Relationship Id="rId7" Type="http://schemas.openxmlformats.org/officeDocument/2006/relationships/image" Target="../media/image26.emf"/><Relationship Id="rId12"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emf"/><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emf"/><Relationship Id="rId4" Type="http://schemas.openxmlformats.org/officeDocument/2006/relationships/image" Target="../media/image23.png"/><Relationship Id="rId9"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1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x.doi.org/10.1016/j.mbs.2013.12.010" TargetMode="External"/><Relationship Id="rId2" Type="http://schemas.openxmlformats.org/officeDocument/2006/relationships/hyperlink" Target="https://doi.org/10.1016/j.mbs.2010.01.001" TargetMode="External"/><Relationship Id="rId1" Type="http://schemas.openxmlformats.org/officeDocument/2006/relationships/slideLayout" Target="../slideLayouts/slideLayout2.xml"/><Relationship Id="rId4" Type="http://schemas.openxmlformats.org/officeDocument/2006/relationships/hyperlink" Target="https://doi.org/10.1080/01942638.2020.182298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jpg"/><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60C7-0117-90B2-153B-EF3272F75118}"/>
              </a:ext>
            </a:extLst>
          </p:cNvPr>
          <p:cNvSpPr>
            <a:spLocks noGrp="1"/>
          </p:cNvSpPr>
          <p:nvPr>
            <p:ph type="ctrTitle"/>
          </p:nvPr>
        </p:nvSpPr>
        <p:spPr/>
        <p:txBody>
          <a:bodyPr/>
          <a:lstStyle/>
          <a:p>
            <a:r>
              <a:rPr lang="en-US" dirty="0"/>
              <a:t>EMG Signal Activation Pattern Recognition</a:t>
            </a:r>
          </a:p>
        </p:txBody>
      </p:sp>
      <p:sp>
        <p:nvSpPr>
          <p:cNvPr id="3" name="Subtitle 2">
            <a:extLst>
              <a:ext uri="{FF2B5EF4-FFF2-40B4-BE49-F238E27FC236}">
                <a16:creationId xmlns:a16="http://schemas.microsoft.com/office/drawing/2014/main" id="{D6D5044A-DA6D-60F6-5FED-6438D9ACE9A3}"/>
              </a:ext>
            </a:extLst>
          </p:cNvPr>
          <p:cNvSpPr>
            <a:spLocks noGrp="1"/>
          </p:cNvSpPr>
          <p:nvPr>
            <p:ph type="subTitle" idx="1"/>
          </p:nvPr>
        </p:nvSpPr>
        <p:spPr/>
        <p:txBody>
          <a:bodyPr/>
          <a:lstStyle/>
          <a:p>
            <a:r>
              <a:rPr lang="en-US" dirty="0"/>
              <a:t>Julie Werner</a:t>
            </a:r>
          </a:p>
          <a:p>
            <a:r>
              <a:rPr lang="en-US" dirty="0"/>
              <a:t>Mike Peña</a:t>
            </a:r>
          </a:p>
          <a:p>
            <a:r>
              <a:rPr lang="en-US" dirty="0"/>
              <a:t>Jason Yeung</a:t>
            </a:r>
          </a:p>
        </p:txBody>
      </p:sp>
    </p:spTree>
    <p:extLst>
      <p:ext uri="{BB962C8B-B14F-4D97-AF65-F5344CB8AC3E}">
        <p14:creationId xmlns:p14="http://schemas.microsoft.com/office/powerpoint/2010/main" val="308420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1B358-F455-84FE-1CD3-C3AD3854B815}"/>
              </a:ext>
            </a:extLst>
          </p:cNvPr>
          <p:cNvSpPr>
            <a:spLocks noGrp="1"/>
          </p:cNvSpPr>
          <p:nvPr>
            <p:ph type="title"/>
          </p:nvPr>
        </p:nvSpPr>
        <p:spPr>
          <a:xfrm>
            <a:off x="838200" y="190949"/>
            <a:ext cx="10515600" cy="1325563"/>
          </a:xfrm>
        </p:spPr>
        <p:txBody>
          <a:bodyPr/>
          <a:lstStyle/>
          <a:p>
            <a:r>
              <a:rPr lang="en-US" dirty="0"/>
              <a:t>Details of Dataset</a:t>
            </a:r>
          </a:p>
        </p:txBody>
      </p:sp>
      <p:sp>
        <p:nvSpPr>
          <p:cNvPr id="3" name="Content Placeholder 2">
            <a:extLst>
              <a:ext uri="{FF2B5EF4-FFF2-40B4-BE49-F238E27FC236}">
                <a16:creationId xmlns:a16="http://schemas.microsoft.com/office/drawing/2014/main" id="{26BFE053-0906-B3FF-4EC6-4C9F655DC86F}"/>
              </a:ext>
            </a:extLst>
          </p:cNvPr>
          <p:cNvSpPr>
            <a:spLocks noGrp="1"/>
          </p:cNvSpPr>
          <p:nvPr>
            <p:ph idx="1"/>
          </p:nvPr>
        </p:nvSpPr>
        <p:spPr>
          <a:xfrm>
            <a:off x="457201" y="1317172"/>
            <a:ext cx="11495960" cy="2531335"/>
          </a:xfrm>
        </p:spPr>
        <p:txBody>
          <a:bodyPr>
            <a:normAutofit fontScale="77500" lnSpcReduction="20000"/>
          </a:bodyPr>
          <a:lstStyle/>
          <a:p>
            <a:r>
              <a:rPr lang="en-US" dirty="0"/>
              <a:t>Single session of surface EMG recordings from the deltoid (shoulder) muscle</a:t>
            </a:r>
          </a:p>
          <a:p>
            <a:r>
              <a:rPr lang="en-US" dirty="0"/>
              <a:t>Old, poorly documented, not collected for research</a:t>
            </a:r>
          </a:p>
          <a:p>
            <a:pPr lvl="1"/>
            <a:r>
              <a:rPr lang="en-US" dirty="0"/>
              <a:t>Likely many unknown sources of error</a:t>
            </a:r>
          </a:p>
          <a:p>
            <a:r>
              <a:rPr lang="en-US" dirty="0"/>
              <a:t>Recorded during prompted movements</a:t>
            </a:r>
          </a:p>
          <a:p>
            <a:pPr lvl="1"/>
            <a:r>
              <a:rPr lang="en-US" dirty="0"/>
              <a:t>Start and stop times of each movement were flagged manually on keyboard</a:t>
            </a:r>
          </a:p>
          <a:p>
            <a:pPr>
              <a:lnSpc>
                <a:spcPct val="140000"/>
              </a:lnSpc>
              <a:spcAft>
                <a:spcPts val="600"/>
              </a:spcAft>
            </a:pPr>
            <a:r>
              <a:rPr lang="en-US" dirty="0"/>
              <a:t>Exploratory data analysis revealed possibly different patterns during different movements</a:t>
            </a:r>
            <a:br>
              <a:rPr lang="en-US" dirty="0"/>
            </a:br>
            <a:r>
              <a:rPr lang="en-US" dirty="0">
                <a:sym typeface="Wingdings" pitchFamily="2" charset="2"/>
              </a:rPr>
              <a:t>Data analyzed was from </a:t>
            </a:r>
            <a:r>
              <a:rPr lang="en-US" dirty="0" err="1">
                <a:solidFill>
                  <a:srgbClr val="0070C0"/>
                </a:solidFill>
                <a:sym typeface="Wingdings" pitchFamily="2" charset="2"/>
              </a:rPr>
              <a:t>deltoid+pectoral</a:t>
            </a:r>
            <a:r>
              <a:rPr lang="en-US" dirty="0">
                <a:sym typeface="Wingdings" pitchFamily="2" charset="2"/>
              </a:rPr>
              <a:t> and </a:t>
            </a:r>
            <a:r>
              <a:rPr lang="en-US" dirty="0" err="1">
                <a:solidFill>
                  <a:srgbClr val="0070C0"/>
                </a:solidFill>
                <a:sym typeface="Wingdings" pitchFamily="2" charset="2"/>
              </a:rPr>
              <a:t>deltoid+pectoral+resistance</a:t>
            </a:r>
            <a:endParaRPr lang="en-US" dirty="0">
              <a:solidFill>
                <a:srgbClr val="0070C0"/>
              </a:solidFill>
            </a:endParaRPr>
          </a:p>
        </p:txBody>
      </p:sp>
      <p:grpSp>
        <p:nvGrpSpPr>
          <p:cNvPr id="8" name="Group 7">
            <a:extLst>
              <a:ext uri="{FF2B5EF4-FFF2-40B4-BE49-F238E27FC236}">
                <a16:creationId xmlns:a16="http://schemas.microsoft.com/office/drawing/2014/main" id="{ABD7CFE6-6F76-177E-542D-B8D383A81A98}"/>
              </a:ext>
            </a:extLst>
          </p:cNvPr>
          <p:cNvGrpSpPr/>
          <p:nvPr/>
        </p:nvGrpSpPr>
        <p:grpSpPr>
          <a:xfrm>
            <a:off x="263148" y="3848507"/>
            <a:ext cx="11690013" cy="2835910"/>
            <a:chOff x="364748" y="3848507"/>
            <a:chExt cx="11690013" cy="2835910"/>
          </a:xfrm>
          <a:effectLst>
            <a:glow rad="101600">
              <a:schemeClr val="accent1">
                <a:satMod val="175000"/>
                <a:alpha val="40000"/>
              </a:schemeClr>
            </a:glow>
            <a:outerShdw blurRad="50800" dist="38100" dir="2700000" algn="tl" rotWithShape="0">
              <a:prstClr val="black">
                <a:alpha val="40000"/>
              </a:prstClr>
            </a:outerShdw>
          </a:effectLst>
        </p:grpSpPr>
        <p:pic>
          <p:nvPicPr>
            <p:cNvPr id="5" name="Picture 4">
              <a:extLst>
                <a:ext uri="{FF2B5EF4-FFF2-40B4-BE49-F238E27FC236}">
                  <a16:creationId xmlns:a16="http://schemas.microsoft.com/office/drawing/2014/main" id="{FFEB9CAA-44EA-9109-8AA7-96BD13F94EC0}"/>
                </a:ext>
              </a:extLst>
            </p:cNvPr>
            <p:cNvPicPr>
              <a:picLocks noChangeAspect="1"/>
            </p:cNvPicPr>
            <p:nvPr/>
          </p:nvPicPr>
          <p:blipFill>
            <a:blip r:embed="rId3"/>
            <a:stretch>
              <a:fillRect/>
            </a:stretch>
          </p:blipFill>
          <p:spPr>
            <a:xfrm>
              <a:off x="364748" y="3848507"/>
              <a:ext cx="3896671" cy="2835910"/>
            </a:xfrm>
            <a:prstGeom prst="rect">
              <a:avLst/>
            </a:prstGeom>
            <a:ln>
              <a:noFill/>
            </a:ln>
            <a:effectLst>
              <a:outerShdw blurRad="190500" dist="228600" dir="2700000" algn="ctr">
                <a:srgbClr val="000000">
                  <a:alpha val="30000"/>
                </a:srgbClr>
              </a:outerShdw>
            </a:effectLst>
          </p:spPr>
        </p:pic>
        <p:pic>
          <p:nvPicPr>
            <p:cNvPr id="6" name="Picture 5">
              <a:extLst>
                <a:ext uri="{FF2B5EF4-FFF2-40B4-BE49-F238E27FC236}">
                  <a16:creationId xmlns:a16="http://schemas.microsoft.com/office/drawing/2014/main" id="{5996525F-3E86-CD12-6305-6BCE3E21D0D4}"/>
                </a:ext>
              </a:extLst>
            </p:cNvPr>
            <p:cNvPicPr>
              <a:picLocks noChangeAspect="1"/>
            </p:cNvPicPr>
            <p:nvPr/>
          </p:nvPicPr>
          <p:blipFill>
            <a:blip r:embed="rId4"/>
            <a:stretch>
              <a:fillRect/>
            </a:stretch>
          </p:blipFill>
          <p:spPr>
            <a:xfrm>
              <a:off x="4261419" y="3848507"/>
              <a:ext cx="3896671" cy="2835910"/>
            </a:xfrm>
            <a:prstGeom prst="rect">
              <a:avLst/>
            </a:prstGeom>
            <a:ln>
              <a:noFill/>
            </a:ln>
            <a:effectLst>
              <a:outerShdw blurRad="190500" dist="228600" dir="2700000" algn="ctr">
                <a:srgbClr val="000000">
                  <a:alpha val="30000"/>
                </a:srgbClr>
              </a:outerShdw>
            </a:effectLst>
          </p:spPr>
        </p:pic>
        <p:pic>
          <p:nvPicPr>
            <p:cNvPr id="7" name="Picture 6">
              <a:extLst>
                <a:ext uri="{FF2B5EF4-FFF2-40B4-BE49-F238E27FC236}">
                  <a16:creationId xmlns:a16="http://schemas.microsoft.com/office/drawing/2014/main" id="{4C486D3A-78D9-8A39-5211-FC6D3967D2FC}"/>
                </a:ext>
              </a:extLst>
            </p:cNvPr>
            <p:cNvPicPr>
              <a:picLocks noChangeAspect="1"/>
            </p:cNvPicPr>
            <p:nvPr/>
          </p:nvPicPr>
          <p:blipFill>
            <a:blip r:embed="rId5"/>
            <a:stretch>
              <a:fillRect/>
            </a:stretch>
          </p:blipFill>
          <p:spPr>
            <a:xfrm>
              <a:off x="8158090" y="3848507"/>
              <a:ext cx="3896671" cy="2835910"/>
            </a:xfrm>
            <a:prstGeom prst="rect">
              <a:avLst/>
            </a:prstGeom>
            <a:ln>
              <a:noFill/>
            </a:ln>
            <a:effectLst>
              <a:outerShdw blurRad="190500" dist="228600" dir="2700000" algn="ctr">
                <a:srgbClr val="000000">
                  <a:alpha val="30000"/>
                </a:srgbClr>
              </a:outerShdw>
            </a:effectLst>
          </p:spPr>
        </p:pic>
      </p:grpSp>
      <p:pic>
        <p:nvPicPr>
          <p:cNvPr id="10" name="Picture 9">
            <a:extLst>
              <a:ext uri="{FF2B5EF4-FFF2-40B4-BE49-F238E27FC236}">
                <a16:creationId xmlns:a16="http://schemas.microsoft.com/office/drawing/2014/main" id="{0643122B-2548-6813-C74D-EFC22FF3FD1C}"/>
              </a:ext>
            </a:extLst>
          </p:cNvPr>
          <p:cNvPicPr>
            <a:picLocks noChangeAspect="1"/>
          </p:cNvPicPr>
          <p:nvPr/>
        </p:nvPicPr>
        <p:blipFill>
          <a:blip r:embed="rId6"/>
          <a:stretch>
            <a:fillRect/>
          </a:stretch>
        </p:blipFill>
        <p:spPr>
          <a:xfrm>
            <a:off x="2457543" y="4335752"/>
            <a:ext cx="580297" cy="621747"/>
          </a:xfrm>
          <a:prstGeom prst="rect">
            <a:avLst/>
          </a:prstGeom>
        </p:spPr>
      </p:pic>
      <p:grpSp>
        <p:nvGrpSpPr>
          <p:cNvPr id="14" name="Group 13">
            <a:extLst>
              <a:ext uri="{FF2B5EF4-FFF2-40B4-BE49-F238E27FC236}">
                <a16:creationId xmlns:a16="http://schemas.microsoft.com/office/drawing/2014/main" id="{E4765254-EAE8-1D3B-03CE-D1AE52978A41}"/>
              </a:ext>
            </a:extLst>
          </p:cNvPr>
          <p:cNvGrpSpPr/>
          <p:nvPr/>
        </p:nvGrpSpPr>
        <p:grpSpPr>
          <a:xfrm>
            <a:off x="6054778" y="4326507"/>
            <a:ext cx="1291004" cy="630992"/>
            <a:chOff x="6054778" y="4326507"/>
            <a:chExt cx="1291004" cy="630992"/>
          </a:xfrm>
        </p:grpSpPr>
        <p:pic>
          <p:nvPicPr>
            <p:cNvPr id="11" name="Picture 10">
              <a:extLst>
                <a:ext uri="{FF2B5EF4-FFF2-40B4-BE49-F238E27FC236}">
                  <a16:creationId xmlns:a16="http://schemas.microsoft.com/office/drawing/2014/main" id="{8C718941-2A3A-7E24-2643-D8347CC9A05B}"/>
                </a:ext>
              </a:extLst>
            </p:cNvPr>
            <p:cNvPicPr>
              <a:picLocks noChangeAspect="1"/>
            </p:cNvPicPr>
            <p:nvPr/>
          </p:nvPicPr>
          <p:blipFill>
            <a:blip r:embed="rId7"/>
            <a:stretch>
              <a:fillRect/>
            </a:stretch>
          </p:blipFill>
          <p:spPr>
            <a:xfrm>
              <a:off x="6054778" y="4335752"/>
              <a:ext cx="580297" cy="621747"/>
            </a:xfrm>
            <a:prstGeom prst="rect">
              <a:avLst/>
            </a:prstGeom>
          </p:spPr>
        </p:pic>
        <p:pic>
          <p:nvPicPr>
            <p:cNvPr id="12" name="Picture 11">
              <a:extLst>
                <a:ext uri="{FF2B5EF4-FFF2-40B4-BE49-F238E27FC236}">
                  <a16:creationId xmlns:a16="http://schemas.microsoft.com/office/drawing/2014/main" id="{D55EBAF8-DCC2-6F7C-31B8-275D1F822844}"/>
                </a:ext>
              </a:extLst>
            </p:cNvPr>
            <p:cNvPicPr>
              <a:picLocks noChangeAspect="1"/>
            </p:cNvPicPr>
            <p:nvPr/>
          </p:nvPicPr>
          <p:blipFill rotWithShape="1">
            <a:blip r:embed="rId8"/>
            <a:srcRect l="22906"/>
            <a:stretch/>
          </p:blipFill>
          <p:spPr>
            <a:xfrm>
              <a:off x="6825864" y="4326507"/>
              <a:ext cx="519918" cy="630992"/>
            </a:xfrm>
            <a:prstGeom prst="rect">
              <a:avLst/>
            </a:prstGeom>
          </p:spPr>
        </p:pic>
        <p:sp>
          <p:nvSpPr>
            <p:cNvPr id="13" name="TextBox 12">
              <a:extLst>
                <a:ext uri="{FF2B5EF4-FFF2-40B4-BE49-F238E27FC236}">
                  <a16:creationId xmlns:a16="http://schemas.microsoft.com/office/drawing/2014/main" id="{DBCFC681-AB1D-9960-3D71-DCE8DD4F1685}"/>
                </a:ext>
              </a:extLst>
            </p:cNvPr>
            <p:cNvSpPr txBox="1"/>
            <p:nvPr/>
          </p:nvSpPr>
          <p:spPr>
            <a:xfrm>
              <a:off x="6607175" y="4490920"/>
              <a:ext cx="294640" cy="369332"/>
            </a:xfrm>
            <a:prstGeom prst="rect">
              <a:avLst/>
            </a:prstGeom>
            <a:noFill/>
          </p:spPr>
          <p:txBody>
            <a:bodyPr wrap="square" rtlCol="0">
              <a:spAutoFit/>
            </a:bodyPr>
            <a:lstStyle/>
            <a:p>
              <a:r>
                <a:rPr lang="en-US" b="1" dirty="0"/>
                <a:t>+</a:t>
              </a:r>
            </a:p>
          </p:txBody>
        </p:sp>
      </p:grpSp>
      <p:grpSp>
        <p:nvGrpSpPr>
          <p:cNvPr id="21" name="Group 20">
            <a:extLst>
              <a:ext uri="{FF2B5EF4-FFF2-40B4-BE49-F238E27FC236}">
                <a16:creationId xmlns:a16="http://schemas.microsoft.com/office/drawing/2014/main" id="{EB2D4B40-E616-45EE-0917-573CDB4C5B7A}"/>
              </a:ext>
            </a:extLst>
          </p:cNvPr>
          <p:cNvGrpSpPr/>
          <p:nvPr/>
        </p:nvGrpSpPr>
        <p:grpSpPr>
          <a:xfrm>
            <a:off x="10413418" y="4335752"/>
            <a:ext cx="1419630" cy="638550"/>
            <a:chOff x="10413418" y="4335752"/>
            <a:chExt cx="1419630" cy="638550"/>
          </a:xfrm>
        </p:grpSpPr>
        <p:grpSp>
          <p:nvGrpSpPr>
            <p:cNvPr id="15" name="Group 14">
              <a:extLst>
                <a:ext uri="{FF2B5EF4-FFF2-40B4-BE49-F238E27FC236}">
                  <a16:creationId xmlns:a16="http://schemas.microsoft.com/office/drawing/2014/main" id="{03144E64-ED2C-B76F-CA9E-BFDEF5D60727}"/>
                </a:ext>
              </a:extLst>
            </p:cNvPr>
            <p:cNvGrpSpPr/>
            <p:nvPr/>
          </p:nvGrpSpPr>
          <p:grpSpPr>
            <a:xfrm>
              <a:off x="10413418" y="4335752"/>
              <a:ext cx="1291004" cy="630992"/>
              <a:chOff x="6054778" y="4326507"/>
              <a:chExt cx="1291004" cy="630992"/>
            </a:xfrm>
          </p:grpSpPr>
          <p:pic>
            <p:nvPicPr>
              <p:cNvPr id="16" name="Picture 15">
                <a:extLst>
                  <a:ext uri="{FF2B5EF4-FFF2-40B4-BE49-F238E27FC236}">
                    <a16:creationId xmlns:a16="http://schemas.microsoft.com/office/drawing/2014/main" id="{62414DFA-F654-9B22-D6C0-F1F2EF5F6B1B}"/>
                  </a:ext>
                </a:extLst>
              </p:cNvPr>
              <p:cNvPicPr>
                <a:picLocks noChangeAspect="1"/>
              </p:cNvPicPr>
              <p:nvPr/>
            </p:nvPicPr>
            <p:blipFill>
              <a:blip r:embed="rId9"/>
              <a:stretch>
                <a:fillRect/>
              </a:stretch>
            </p:blipFill>
            <p:spPr>
              <a:xfrm>
                <a:off x="6054778" y="4335752"/>
                <a:ext cx="580297" cy="621747"/>
              </a:xfrm>
              <a:prstGeom prst="rect">
                <a:avLst/>
              </a:prstGeom>
            </p:spPr>
          </p:pic>
          <p:pic>
            <p:nvPicPr>
              <p:cNvPr id="17" name="Picture 16">
                <a:extLst>
                  <a:ext uri="{FF2B5EF4-FFF2-40B4-BE49-F238E27FC236}">
                    <a16:creationId xmlns:a16="http://schemas.microsoft.com/office/drawing/2014/main" id="{F9800028-F8E0-D561-55FD-9369B6791BBD}"/>
                  </a:ext>
                </a:extLst>
              </p:cNvPr>
              <p:cNvPicPr>
                <a:picLocks noChangeAspect="1"/>
              </p:cNvPicPr>
              <p:nvPr/>
            </p:nvPicPr>
            <p:blipFill rotWithShape="1">
              <a:blip r:embed="rId10"/>
              <a:srcRect l="22906"/>
              <a:stretch/>
            </p:blipFill>
            <p:spPr>
              <a:xfrm>
                <a:off x="6825864" y="4326507"/>
                <a:ext cx="519918" cy="630992"/>
              </a:xfrm>
              <a:prstGeom prst="rect">
                <a:avLst/>
              </a:prstGeom>
            </p:spPr>
          </p:pic>
          <p:sp>
            <p:nvSpPr>
              <p:cNvPr id="18" name="TextBox 17">
                <a:extLst>
                  <a:ext uri="{FF2B5EF4-FFF2-40B4-BE49-F238E27FC236}">
                    <a16:creationId xmlns:a16="http://schemas.microsoft.com/office/drawing/2014/main" id="{B9EB2FD0-69B6-2437-35F0-4ACE95AA1C41}"/>
                  </a:ext>
                </a:extLst>
              </p:cNvPr>
              <p:cNvSpPr txBox="1"/>
              <p:nvPr/>
            </p:nvSpPr>
            <p:spPr>
              <a:xfrm>
                <a:off x="6607175" y="4490920"/>
                <a:ext cx="294640" cy="369332"/>
              </a:xfrm>
              <a:prstGeom prst="rect">
                <a:avLst/>
              </a:prstGeom>
              <a:noFill/>
            </p:spPr>
            <p:txBody>
              <a:bodyPr wrap="square" rtlCol="0">
                <a:spAutoFit/>
              </a:bodyPr>
              <a:lstStyle/>
              <a:p>
                <a:r>
                  <a:rPr lang="en-US" b="1" dirty="0"/>
                  <a:t>+</a:t>
                </a:r>
              </a:p>
            </p:txBody>
          </p:sp>
        </p:grpSp>
        <p:pic>
          <p:nvPicPr>
            <p:cNvPr id="20" name="Graphic 19" descr="Dumbbell with solid fill">
              <a:extLst>
                <a:ext uri="{FF2B5EF4-FFF2-40B4-BE49-F238E27FC236}">
                  <a16:creationId xmlns:a16="http://schemas.microsoft.com/office/drawing/2014/main" id="{4AD85374-12B0-BE6F-F324-C278F1F6F6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7367987">
              <a:off x="11460999" y="4602253"/>
              <a:ext cx="339874" cy="404224"/>
            </a:xfrm>
            <a:prstGeom prst="rect">
              <a:avLst/>
            </a:prstGeom>
          </p:spPr>
        </p:pic>
      </p:grpSp>
    </p:spTree>
    <p:extLst>
      <p:ext uri="{BB962C8B-B14F-4D97-AF65-F5344CB8AC3E}">
        <p14:creationId xmlns:p14="http://schemas.microsoft.com/office/powerpoint/2010/main" val="1323448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Background on Method</a:t>
            </a:r>
          </a:p>
        </p:txBody>
      </p:sp>
      <p:sp>
        <p:nvSpPr>
          <p:cNvPr id="3" name="Content Placeholder 2">
            <a:extLst>
              <a:ext uri="{FF2B5EF4-FFF2-40B4-BE49-F238E27FC236}">
                <a16:creationId xmlns:a16="http://schemas.microsoft.com/office/drawing/2014/main" id="{50717491-F839-93E9-39E5-B2DF3AC06DBA}"/>
              </a:ext>
            </a:extLst>
          </p:cNvPr>
          <p:cNvSpPr>
            <a:spLocks noGrp="1"/>
          </p:cNvSpPr>
          <p:nvPr>
            <p:ph idx="1"/>
          </p:nvPr>
        </p:nvSpPr>
        <p:spPr>
          <a:xfrm>
            <a:off x="838200" y="1556443"/>
            <a:ext cx="10515600" cy="4351338"/>
          </a:xfrm>
        </p:spPr>
        <p:txBody>
          <a:bodyPr/>
          <a:lstStyle/>
          <a:p>
            <a:r>
              <a:rPr lang="en-US" dirty="0"/>
              <a:t>Search for methods to analyze EMG </a:t>
            </a:r>
            <a:br>
              <a:rPr lang="en-US" dirty="0"/>
            </a:br>
            <a:r>
              <a:rPr lang="en-US" dirty="0">
                <a:sym typeface="Wingdings" pitchFamily="2" charset="2"/>
              </a:rPr>
              <a:t> </a:t>
            </a:r>
            <a:r>
              <a:rPr lang="en-US" dirty="0" err="1">
                <a:latin typeface="Courier New" panose="02070309020205020404" pitchFamily="49" charset="0"/>
                <a:cs typeface="Courier New" panose="02070309020205020404" pitchFamily="49" charset="0"/>
                <a:sym typeface="Wingdings" pitchFamily="2" charset="2"/>
              </a:rPr>
              <a:t>biosignalEMG</a:t>
            </a:r>
            <a:r>
              <a:rPr lang="en-US" dirty="0">
                <a:latin typeface="Courier New" panose="02070309020205020404" pitchFamily="49" charset="0"/>
                <a:cs typeface="Courier New" panose="02070309020205020404" pitchFamily="49" charset="0"/>
                <a:sym typeface="Wingdings" pitchFamily="2" charset="2"/>
              </a:rPr>
              <a:t> </a:t>
            </a:r>
            <a:r>
              <a:rPr lang="en-US" dirty="0">
                <a:cs typeface="Courier New" panose="02070309020205020404" pitchFamily="49" charset="0"/>
                <a:sym typeface="Wingdings" pitchFamily="2" charset="2"/>
              </a:rPr>
              <a:t>R package </a:t>
            </a:r>
          </a:p>
          <a:p>
            <a:r>
              <a:rPr lang="en-US" dirty="0">
                <a:cs typeface="Courier New" panose="02070309020205020404" pitchFamily="49" charset="0"/>
                <a:sym typeface="Wingdings" pitchFamily="2" charset="2"/>
              </a:rPr>
              <a:t>Package includes function for detecting activity patterns in EMG</a:t>
            </a:r>
          </a:p>
          <a:p>
            <a:pPr lvl="1"/>
            <a:r>
              <a:rPr lang="en-US" dirty="0">
                <a:cs typeface="Courier New" panose="02070309020205020404" pitchFamily="49" charset="0"/>
                <a:sym typeface="Wingdings" pitchFamily="2" charset="2"/>
              </a:rPr>
              <a:t>Heteroscedastic change-point model</a:t>
            </a:r>
          </a:p>
          <a:p>
            <a:pPr lvl="1"/>
            <a:r>
              <a:rPr lang="en-US" dirty="0">
                <a:cs typeface="Courier New" panose="02070309020205020404" pitchFamily="49" charset="0"/>
                <a:sym typeface="Wingdings" pitchFamily="2" charset="2"/>
              </a:rPr>
              <a:t>Assumes normally-distributed time series data with non-constant variance, which is used to determine signal phase</a:t>
            </a:r>
            <a:endParaRPr lang="en-US" dirty="0">
              <a:cs typeface="Courier New" panose="02070309020205020404" pitchFamily="49" charset="0"/>
            </a:endParaRPr>
          </a:p>
        </p:txBody>
      </p:sp>
      <p:pic>
        <p:nvPicPr>
          <p:cNvPr id="17" name="Picture 16" descr="A black cube with white text and a question mark&#10;&#10;Description automatically generated">
            <a:extLst>
              <a:ext uri="{FF2B5EF4-FFF2-40B4-BE49-F238E27FC236}">
                <a16:creationId xmlns:a16="http://schemas.microsoft.com/office/drawing/2014/main" id="{096B525C-F0F8-1834-9B38-4E58BF619BDC}"/>
              </a:ext>
            </a:extLst>
          </p:cNvPr>
          <p:cNvPicPr>
            <a:picLocks noChangeAspect="1"/>
          </p:cNvPicPr>
          <p:nvPr/>
        </p:nvPicPr>
        <p:blipFill>
          <a:blip r:embed="rId3"/>
          <a:stretch>
            <a:fillRect/>
          </a:stretch>
        </p:blipFill>
        <p:spPr>
          <a:xfrm>
            <a:off x="7069625" y="950219"/>
            <a:ext cx="1444456" cy="1558492"/>
          </a:xfrm>
          <a:prstGeom prst="rect">
            <a:avLst/>
          </a:prstGeom>
        </p:spPr>
      </p:pic>
      <p:pic>
        <p:nvPicPr>
          <p:cNvPr id="19" name="Picture 18" descr="A graph of a sound wave&#10;&#10;Description automatically generated">
            <a:extLst>
              <a:ext uri="{FF2B5EF4-FFF2-40B4-BE49-F238E27FC236}">
                <a16:creationId xmlns:a16="http://schemas.microsoft.com/office/drawing/2014/main" id="{F04D92FC-32D2-9474-4526-9516A9004F7F}"/>
              </a:ext>
            </a:extLst>
          </p:cNvPr>
          <p:cNvPicPr>
            <a:picLocks noChangeAspect="1"/>
          </p:cNvPicPr>
          <p:nvPr/>
        </p:nvPicPr>
        <p:blipFill>
          <a:blip r:embed="rId4"/>
          <a:stretch>
            <a:fillRect/>
          </a:stretch>
        </p:blipFill>
        <p:spPr>
          <a:xfrm>
            <a:off x="1595120" y="4237425"/>
            <a:ext cx="3743960" cy="2045726"/>
          </a:xfrm>
          <a:prstGeom prst="rect">
            <a:avLst/>
          </a:prstGeom>
        </p:spPr>
      </p:pic>
      <p:pic>
        <p:nvPicPr>
          <p:cNvPr id="21" name="Picture 20" descr="A black and yellow sound wave&#10;&#10;Description automatically generated">
            <a:extLst>
              <a:ext uri="{FF2B5EF4-FFF2-40B4-BE49-F238E27FC236}">
                <a16:creationId xmlns:a16="http://schemas.microsoft.com/office/drawing/2014/main" id="{0E1B07CE-97F7-D7FF-5F83-6FF85F177352}"/>
              </a:ext>
            </a:extLst>
          </p:cNvPr>
          <p:cNvPicPr>
            <a:picLocks noChangeAspect="1"/>
          </p:cNvPicPr>
          <p:nvPr/>
        </p:nvPicPr>
        <p:blipFill>
          <a:blip r:embed="rId5"/>
          <a:stretch>
            <a:fillRect/>
          </a:stretch>
        </p:blipFill>
        <p:spPr>
          <a:xfrm>
            <a:off x="7071361" y="4235419"/>
            <a:ext cx="4978400" cy="2155356"/>
          </a:xfrm>
          <a:prstGeom prst="rect">
            <a:avLst/>
          </a:prstGeom>
        </p:spPr>
      </p:pic>
      <p:sp>
        <p:nvSpPr>
          <p:cNvPr id="22" name="TextBox 21">
            <a:extLst>
              <a:ext uri="{FF2B5EF4-FFF2-40B4-BE49-F238E27FC236}">
                <a16:creationId xmlns:a16="http://schemas.microsoft.com/office/drawing/2014/main" id="{4BCB9B92-2D42-16C9-7A64-AA8A78E0076B}"/>
              </a:ext>
            </a:extLst>
          </p:cNvPr>
          <p:cNvSpPr txBox="1"/>
          <p:nvPr/>
        </p:nvSpPr>
        <p:spPr>
          <a:xfrm>
            <a:off x="142239" y="4359450"/>
            <a:ext cx="1422400" cy="2031325"/>
          </a:xfrm>
          <a:prstGeom prst="rect">
            <a:avLst/>
          </a:prstGeom>
          <a:noFill/>
        </p:spPr>
        <p:txBody>
          <a:bodyPr wrap="square" rtlCol="0">
            <a:spAutoFit/>
          </a:bodyPr>
          <a:lstStyle/>
          <a:p>
            <a:r>
              <a:rPr lang="en-US" dirty="0">
                <a:solidFill>
                  <a:srgbClr val="FF0000"/>
                </a:solidFill>
              </a:rPr>
              <a:t>Results from package developer using synthetic data</a:t>
            </a:r>
          </a:p>
        </p:txBody>
      </p:sp>
      <p:sp>
        <p:nvSpPr>
          <p:cNvPr id="23" name="Right Arrow 22">
            <a:extLst>
              <a:ext uri="{FF2B5EF4-FFF2-40B4-BE49-F238E27FC236}">
                <a16:creationId xmlns:a16="http://schemas.microsoft.com/office/drawing/2014/main" id="{85345BF0-0F97-4EC2-0B3D-E7B27C36BDDB}"/>
              </a:ext>
            </a:extLst>
          </p:cNvPr>
          <p:cNvSpPr/>
          <p:nvPr/>
        </p:nvSpPr>
        <p:spPr>
          <a:xfrm>
            <a:off x="853439" y="4634319"/>
            <a:ext cx="695961" cy="299065"/>
          </a:xfrm>
          <a:prstGeom prst="rightArrow">
            <a:avLst>
              <a:gd name="adj1" fmla="val 25018"/>
              <a:gd name="adj2" fmla="val 9996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833D27F-2808-8FAC-E737-3BBCEDE97C3D}"/>
              </a:ext>
            </a:extLst>
          </p:cNvPr>
          <p:cNvSpPr txBox="1"/>
          <p:nvPr/>
        </p:nvSpPr>
        <p:spPr>
          <a:xfrm>
            <a:off x="5351780" y="4350100"/>
            <a:ext cx="1422400" cy="2031325"/>
          </a:xfrm>
          <a:prstGeom prst="rect">
            <a:avLst/>
          </a:prstGeom>
          <a:noFill/>
        </p:spPr>
        <p:txBody>
          <a:bodyPr wrap="square" rtlCol="0">
            <a:spAutoFit/>
          </a:bodyPr>
          <a:lstStyle/>
          <a:p>
            <a:r>
              <a:rPr lang="en-US" dirty="0">
                <a:solidFill>
                  <a:srgbClr val="FF0000"/>
                </a:solidFill>
              </a:rPr>
              <a:t>Results from our attempt using the package </a:t>
            </a:r>
          </a:p>
          <a:p>
            <a:r>
              <a:rPr lang="en-US" dirty="0">
                <a:solidFill>
                  <a:srgbClr val="FF0000"/>
                </a:solidFill>
              </a:rPr>
              <a:t>on our </a:t>
            </a:r>
          </a:p>
          <a:p>
            <a:r>
              <a:rPr lang="en-US" dirty="0">
                <a:solidFill>
                  <a:srgbClr val="FF0000"/>
                </a:solidFill>
              </a:rPr>
              <a:t>data</a:t>
            </a:r>
          </a:p>
        </p:txBody>
      </p:sp>
      <p:sp>
        <p:nvSpPr>
          <p:cNvPr id="25" name="Right Arrow 24">
            <a:extLst>
              <a:ext uri="{FF2B5EF4-FFF2-40B4-BE49-F238E27FC236}">
                <a16:creationId xmlns:a16="http://schemas.microsoft.com/office/drawing/2014/main" id="{D2A3EDBA-03D0-ACB2-59E2-5682F89ECFCA}"/>
              </a:ext>
            </a:extLst>
          </p:cNvPr>
          <p:cNvSpPr/>
          <p:nvPr/>
        </p:nvSpPr>
        <p:spPr>
          <a:xfrm>
            <a:off x="6373664" y="4634319"/>
            <a:ext cx="695961" cy="299065"/>
          </a:xfrm>
          <a:prstGeom prst="rightArrow">
            <a:avLst>
              <a:gd name="adj1" fmla="val 25018"/>
              <a:gd name="adj2" fmla="val 9996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E6DAFE7-1C05-B1AB-8328-C4CEBF80DBA6}"/>
              </a:ext>
            </a:extLst>
          </p:cNvPr>
          <p:cNvSpPr txBox="1"/>
          <p:nvPr/>
        </p:nvSpPr>
        <p:spPr>
          <a:xfrm>
            <a:off x="1808480" y="6543040"/>
            <a:ext cx="6143328" cy="276999"/>
          </a:xfrm>
          <a:prstGeom prst="rect">
            <a:avLst/>
          </a:prstGeom>
          <a:noFill/>
        </p:spPr>
        <p:txBody>
          <a:bodyPr wrap="square" rtlCol="0">
            <a:spAutoFit/>
          </a:bodyPr>
          <a:lstStyle/>
          <a:p>
            <a:r>
              <a:rPr lang="en-US" sz="1200" dirty="0"/>
              <a:t>Esquivel-</a:t>
            </a:r>
            <a:r>
              <a:rPr lang="en-US" sz="1200" dirty="0" err="1"/>
              <a:t>Frausto</a:t>
            </a:r>
            <a:r>
              <a:rPr lang="en-US" sz="1200" dirty="0"/>
              <a:t> ME, Guerrero J, Macias-Diaz J (2010);  Guerrero, &amp; Macias-Diaz (2014)</a:t>
            </a:r>
          </a:p>
        </p:txBody>
      </p:sp>
      <p:sp>
        <p:nvSpPr>
          <p:cNvPr id="27" name="TextBox 26">
            <a:extLst>
              <a:ext uri="{FF2B5EF4-FFF2-40B4-BE49-F238E27FC236}">
                <a16:creationId xmlns:a16="http://schemas.microsoft.com/office/drawing/2014/main" id="{9C06DD45-3F5A-D5EC-F189-4FF2D7D692F3}"/>
              </a:ext>
            </a:extLst>
          </p:cNvPr>
          <p:cNvSpPr txBox="1"/>
          <p:nvPr/>
        </p:nvSpPr>
        <p:spPr>
          <a:xfrm>
            <a:off x="8244260" y="4010736"/>
            <a:ext cx="3866460" cy="338554"/>
          </a:xfrm>
          <a:prstGeom prst="rect">
            <a:avLst/>
          </a:prstGeom>
          <a:noFill/>
        </p:spPr>
        <p:txBody>
          <a:bodyPr wrap="square" rtlCol="0">
            <a:spAutoFit/>
          </a:bodyPr>
          <a:lstStyle/>
          <a:p>
            <a:r>
              <a:rPr lang="en-US" sz="1600" dirty="0">
                <a:solidFill>
                  <a:srgbClr val="0070C0"/>
                </a:solidFill>
              </a:rPr>
              <a:t>vertical lines represent On/Off times</a:t>
            </a:r>
          </a:p>
        </p:txBody>
      </p:sp>
    </p:spTree>
    <p:extLst>
      <p:ext uri="{BB962C8B-B14F-4D97-AF65-F5344CB8AC3E}">
        <p14:creationId xmlns:p14="http://schemas.microsoft.com/office/powerpoint/2010/main" val="396098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50717491-F839-93E9-39E5-B2DF3AC06DBA}"/>
              </a:ext>
            </a:extLst>
          </p:cNvPr>
          <p:cNvSpPr>
            <a:spLocks noGrp="1"/>
          </p:cNvSpPr>
          <p:nvPr>
            <p:ph idx="1"/>
          </p:nvPr>
        </p:nvSpPr>
        <p:spPr>
          <a:xfrm>
            <a:off x="838200" y="1782501"/>
            <a:ext cx="3031856" cy="4394462"/>
          </a:xfrm>
        </p:spPr>
        <p:txBody>
          <a:bodyPr/>
          <a:lstStyle/>
          <a:p>
            <a:pPr marL="0" indent="0">
              <a:buNone/>
            </a:pPr>
            <a:r>
              <a:rPr lang="en-US" u="sng" dirty="0"/>
              <a:t>Assumptions</a:t>
            </a:r>
            <a:r>
              <a:rPr lang="en-US" dirty="0"/>
              <a:t>: time-dependent, normally-distributed (within phase), non-constant variance (across phases)</a:t>
            </a:r>
          </a:p>
        </p:txBody>
      </p:sp>
      <p:pic>
        <p:nvPicPr>
          <p:cNvPr id="5" name="Graphic 4">
            <a:extLst>
              <a:ext uri="{FF2B5EF4-FFF2-40B4-BE49-F238E27FC236}">
                <a16:creationId xmlns:a16="http://schemas.microsoft.com/office/drawing/2014/main" id="{CF2435D3-4A35-B812-C4CA-BF405420E8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1067" y="441755"/>
            <a:ext cx="3912975" cy="2921159"/>
          </a:xfrm>
          <a:prstGeom prst="rect">
            <a:avLst/>
          </a:prstGeom>
        </p:spPr>
      </p:pic>
      <p:pic>
        <p:nvPicPr>
          <p:cNvPr id="7" name="Graphic 6">
            <a:extLst>
              <a:ext uri="{FF2B5EF4-FFF2-40B4-BE49-F238E27FC236}">
                <a16:creationId xmlns:a16="http://schemas.microsoft.com/office/drawing/2014/main" id="{3B5D0587-5FB4-64AC-67D5-4F84350431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1067" y="3935392"/>
            <a:ext cx="3912975" cy="2921159"/>
          </a:xfrm>
          <a:prstGeom prst="rect">
            <a:avLst/>
          </a:prstGeom>
        </p:spPr>
      </p:pic>
      <p:pic>
        <p:nvPicPr>
          <p:cNvPr id="9" name="Graphic 8">
            <a:extLst>
              <a:ext uri="{FF2B5EF4-FFF2-40B4-BE49-F238E27FC236}">
                <a16:creationId xmlns:a16="http://schemas.microsoft.com/office/drawing/2014/main" id="{CAD570C1-68EC-BA78-BC70-26EFF6CC3D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21945" y="496025"/>
            <a:ext cx="3840278" cy="2866889"/>
          </a:xfrm>
          <a:prstGeom prst="rect">
            <a:avLst/>
          </a:prstGeom>
        </p:spPr>
      </p:pic>
      <p:pic>
        <p:nvPicPr>
          <p:cNvPr id="11" name="Graphic 10">
            <a:extLst>
              <a:ext uri="{FF2B5EF4-FFF2-40B4-BE49-F238E27FC236}">
                <a16:creationId xmlns:a16="http://schemas.microsoft.com/office/drawing/2014/main" id="{412EC50D-97F3-0014-EAC6-CF400D6651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84769" y="3935392"/>
            <a:ext cx="3912974" cy="2921159"/>
          </a:xfrm>
          <a:prstGeom prst="rect">
            <a:avLst/>
          </a:prstGeom>
        </p:spPr>
      </p:pic>
      <p:sp>
        <p:nvSpPr>
          <p:cNvPr id="12" name="TextBox 11">
            <a:extLst>
              <a:ext uri="{FF2B5EF4-FFF2-40B4-BE49-F238E27FC236}">
                <a16:creationId xmlns:a16="http://schemas.microsoft.com/office/drawing/2014/main" id="{39FFE1B9-4EC7-EFF1-002F-ED3A49595C4B}"/>
              </a:ext>
            </a:extLst>
          </p:cNvPr>
          <p:cNvSpPr txBox="1"/>
          <p:nvPr/>
        </p:nvSpPr>
        <p:spPr>
          <a:xfrm>
            <a:off x="5034987" y="3429000"/>
            <a:ext cx="6447099" cy="369332"/>
          </a:xfrm>
          <a:prstGeom prst="rect">
            <a:avLst/>
          </a:prstGeom>
          <a:noFill/>
        </p:spPr>
        <p:txBody>
          <a:bodyPr wrap="square" rtlCol="0">
            <a:spAutoFit/>
          </a:bodyPr>
          <a:lstStyle/>
          <a:p>
            <a:r>
              <a:rPr lang="en-US" dirty="0"/>
              <a:t>Active phase var = 67.227		Silent phase var = 7.205</a:t>
            </a:r>
          </a:p>
        </p:txBody>
      </p:sp>
      <p:sp>
        <p:nvSpPr>
          <p:cNvPr id="4" name="TextBox 3">
            <a:extLst>
              <a:ext uri="{FF2B5EF4-FFF2-40B4-BE49-F238E27FC236}">
                <a16:creationId xmlns:a16="http://schemas.microsoft.com/office/drawing/2014/main" id="{481C667F-89F8-7BEB-EEBF-11F670C6FECA}"/>
              </a:ext>
            </a:extLst>
          </p:cNvPr>
          <p:cNvSpPr txBox="1"/>
          <p:nvPr/>
        </p:nvSpPr>
        <p:spPr>
          <a:xfrm>
            <a:off x="319648" y="5395971"/>
            <a:ext cx="3550408" cy="1200329"/>
          </a:xfrm>
          <a:prstGeom prst="rect">
            <a:avLst/>
          </a:prstGeom>
          <a:noFill/>
        </p:spPr>
        <p:txBody>
          <a:bodyPr wrap="square" rtlCol="0">
            <a:spAutoFit/>
          </a:bodyPr>
          <a:lstStyle/>
          <a:p>
            <a:r>
              <a:rPr lang="en-US" dirty="0">
                <a:solidFill>
                  <a:srgbClr val="0070C0"/>
                </a:solidFill>
              </a:rPr>
              <a:t>10000 samples (~4.9 seconds, at 2048 samples per second) each, manually identified as periods of relative “silence” and “activity”</a:t>
            </a:r>
          </a:p>
        </p:txBody>
      </p:sp>
    </p:spTree>
    <p:extLst>
      <p:ext uri="{BB962C8B-B14F-4D97-AF65-F5344CB8AC3E}">
        <p14:creationId xmlns:p14="http://schemas.microsoft.com/office/powerpoint/2010/main" val="3158760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Method</a:t>
            </a:r>
          </a:p>
        </p:txBody>
      </p:sp>
      <p:sp>
        <p:nvSpPr>
          <p:cNvPr id="4" name="TextBox 3">
            <a:extLst>
              <a:ext uri="{FF2B5EF4-FFF2-40B4-BE49-F238E27FC236}">
                <a16:creationId xmlns:a16="http://schemas.microsoft.com/office/drawing/2014/main" id="{857A6B59-3F2C-8660-BB79-429E0A4C67B2}"/>
              </a:ext>
            </a:extLst>
          </p:cNvPr>
          <p:cNvSpPr txBox="1"/>
          <p:nvPr/>
        </p:nvSpPr>
        <p:spPr>
          <a:xfrm>
            <a:off x="1808480" y="6543040"/>
            <a:ext cx="6143328" cy="276999"/>
          </a:xfrm>
          <a:prstGeom prst="rect">
            <a:avLst/>
          </a:prstGeom>
          <a:noFill/>
        </p:spPr>
        <p:txBody>
          <a:bodyPr wrap="square" rtlCol="0">
            <a:spAutoFit/>
          </a:bodyPr>
          <a:lstStyle/>
          <a:p>
            <a:r>
              <a:rPr lang="en-US" sz="1200" dirty="0"/>
              <a:t>Esquivel-</a:t>
            </a:r>
            <a:r>
              <a:rPr lang="en-US" sz="1200" dirty="0" err="1"/>
              <a:t>Frausto</a:t>
            </a:r>
            <a:r>
              <a:rPr lang="en-US" sz="1200" dirty="0"/>
              <a:t> ME, Guerrero J, Macias-Diaz J (2010);  Guerrero, &amp; Macias-Diaz (2014)</a:t>
            </a:r>
          </a:p>
        </p:txBody>
      </p:sp>
      <p:pic>
        <p:nvPicPr>
          <p:cNvPr id="5" name="Picture 4">
            <a:extLst>
              <a:ext uri="{FF2B5EF4-FFF2-40B4-BE49-F238E27FC236}">
                <a16:creationId xmlns:a16="http://schemas.microsoft.com/office/drawing/2014/main" id="{98CB6388-79D7-84FC-DC89-DD335D744AB8}"/>
              </a:ext>
            </a:extLst>
          </p:cNvPr>
          <p:cNvPicPr>
            <a:picLocks noChangeAspect="1"/>
          </p:cNvPicPr>
          <p:nvPr/>
        </p:nvPicPr>
        <p:blipFill>
          <a:blip r:embed="rId3"/>
          <a:stretch>
            <a:fillRect/>
          </a:stretch>
        </p:blipFill>
        <p:spPr>
          <a:xfrm>
            <a:off x="0" y="1355879"/>
            <a:ext cx="12033026" cy="4982291"/>
          </a:xfrm>
          <a:prstGeom prst="rect">
            <a:avLst/>
          </a:prstGeom>
        </p:spPr>
      </p:pic>
      <p:pic>
        <p:nvPicPr>
          <p:cNvPr id="9" name="Picture 8">
            <a:extLst>
              <a:ext uri="{FF2B5EF4-FFF2-40B4-BE49-F238E27FC236}">
                <a16:creationId xmlns:a16="http://schemas.microsoft.com/office/drawing/2014/main" id="{A5DB3E9D-21C9-DBE7-146A-0664D4889078}"/>
              </a:ext>
            </a:extLst>
          </p:cNvPr>
          <p:cNvPicPr>
            <a:picLocks noChangeAspect="1"/>
          </p:cNvPicPr>
          <p:nvPr/>
        </p:nvPicPr>
        <p:blipFill>
          <a:blip r:embed="rId4"/>
          <a:stretch>
            <a:fillRect/>
          </a:stretch>
        </p:blipFill>
        <p:spPr>
          <a:xfrm>
            <a:off x="8429645" y="5358220"/>
            <a:ext cx="3457555" cy="344953"/>
          </a:xfrm>
          <a:prstGeom prst="rect">
            <a:avLst/>
          </a:prstGeom>
        </p:spPr>
      </p:pic>
    </p:spTree>
    <p:extLst>
      <p:ext uri="{BB962C8B-B14F-4D97-AF65-F5344CB8AC3E}">
        <p14:creationId xmlns:p14="http://schemas.microsoft.com/office/powerpoint/2010/main" val="3174493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Log-likelihood function</a:t>
            </a:r>
          </a:p>
        </p:txBody>
      </p:sp>
      <p:sp>
        <p:nvSpPr>
          <p:cNvPr id="4" name="TextBox 3">
            <a:extLst>
              <a:ext uri="{FF2B5EF4-FFF2-40B4-BE49-F238E27FC236}">
                <a16:creationId xmlns:a16="http://schemas.microsoft.com/office/drawing/2014/main" id="{857A6B59-3F2C-8660-BB79-429E0A4C67B2}"/>
              </a:ext>
            </a:extLst>
          </p:cNvPr>
          <p:cNvSpPr txBox="1"/>
          <p:nvPr/>
        </p:nvSpPr>
        <p:spPr>
          <a:xfrm>
            <a:off x="1808480" y="6543040"/>
            <a:ext cx="6143328" cy="276999"/>
          </a:xfrm>
          <a:prstGeom prst="rect">
            <a:avLst/>
          </a:prstGeom>
          <a:noFill/>
        </p:spPr>
        <p:txBody>
          <a:bodyPr wrap="square" rtlCol="0">
            <a:spAutoFit/>
          </a:bodyPr>
          <a:lstStyle/>
          <a:p>
            <a:r>
              <a:rPr lang="en-US" sz="1200" dirty="0"/>
              <a:t>Esquivel-</a:t>
            </a:r>
            <a:r>
              <a:rPr lang="en-US" sz="1200" dirty="0" err="1"/>
              <a:t>Frausto</a:t>
            </a:r>
            <a:r>
              <a:rPr lang="en-US" sz="1200" dirty="0"/>
              <a:t> ME, Guerrero J, Macias-Diaz J (2010);  Guerrero, &amp; Macias-Diaz (2014)</a:t>
            </a:r>
          </a:p>
        </p:txBody>
      </p:sp>
      <p:pic>
        <p:nvPicPr>
          <p:cNvPr id="6" name="Picture 5">
            <a:extLst>
              <a:ext uri="{FF2B5EF4-FFF2-40B4-BE49-F238E27FC236}">
                <a16:creationId xmlns:a16="http://schemas.microsoft.com/office/drawing/2014/main" id="{F31DFE2B-4E74-8404-D4C5-CD378247AC4A}"/>
              </a:ext>
            </a:extLst>
          </p:cNvPr>
          <p:cNvPicPr>
            <a:picLocks noChangeAspect="1"/>
          </p:cNvPicPr>
          <p:nvPr/>
        </p:nvPicPr>
        <p:blipFill>
          <a:blip r:embed="rId3"/>
          <a:stretch>
            <a:fillRect/>
          </a:stretch>
        </p:blipFill>
        <p:spPr>
          <a:xfrm>
            <a:off x="306379" y="1543769"/>
            <a:ext cx="11579241" cy="4794401"/>
          </a:xfrm>
          <a:prstGeom prst="rect">
            <a:avLst/>
          </a:prstGeom>
        </p:spPr>
      </p:pic>
    </p:spTree>
    <p:extLst>
      <p:ext uri="{BB962C8B-B14F-4D97-AF65-F5344CB8AC3E}">
        <p14:creationId xmlns:p14="http://schemas.microsoft.com/office/powerpoint/2010/main" val="186702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Evaluation of indicator MLE</a:t>
            </a:r>
          </a:p>
        </p:txBody>
      </p:sp>
      <p:sp>
        <p:nvSpPr>
          <p:cNvPr id="4" name="TextBox 3">
            <a:extLst>
              <a:ext uri="{FF2B5EF4-FFF2-40B4-BE49-F238E27FC236}">
                <a16:creationId xmlns:a16="http://schemas.microsoft.com/office/drawing/2014/main" id="{857A6B59-3F2C-8660-BB79-429E0A4C67B2}"/>
              </a:ext>
            </a:extLst>
          </p:cNvPr>
          <p:cNvSpPr txBox="1"/>
          <p:nvPr/>
        </p:nvSpPr>
        <p:spPr>
          <a:xfrm>
            <a:off x="1808480" y="6543040"/>
            <a:ext cx="6143328" cy="276999"/>
          </a:xfrm>
          <a:prstGeom prst="rect">
            <a:avLst/>
          </a:prstGeom>
          <a:noFill/>
        </p:spPr>
        <p:txBody>
          <a:bodyPr wrap="square" rtlCol="0">
            <a:spAutoFit/>
          </a:bodyPr>
          <a:lstStyle/>
          <a:p>
            <a:r>
              <a:rPr lang="en-US" sz="1200" dirty="0"/>
              <a:t>Esquivel-</a:t>
            </a:r>
            <a:r>
              <a:rPr lang="en-US" sz="1200" dirty="0" err="1"/>
              <a:t>Frausto</a:t>
            </a:r>
            <a:r>
              <a:rPr lang="en-US" sz="1200" dirty="0"/>
              <a:t> ME, Guerrero J, Macias-Diaz J (2010);  Guerrero, &amp; Macias-Diaz (2014)</a:t>
            </a:r>
          </a:p>
        </p:txBody>
      </p:sp>
      <p:pic>
        <p:nvPicPr>
          <p:cNvPr id="6" name="Picture 5">
            <a:extLst>
              <a:ext uri="{FF2B5EF4-FFF2-40B4-BE49-F238E27FC236}">
                <a16:creationId xmlns:a16="http://schemas.microsoft.com/office/drawing/2014/main" id="{823F17EE-49C5-AB57-652D-236853E1040C}"/>
              </a:ext>
            </a:extLst>
          </p:cNvPr>
          <p:cNvPicPr>
            <a:picLocks noChangeAspect="1"/>
          </p:cNvPicPr>
          <p:nvPr/>
        </p:nvPicPr>
        <p:blipFill>
          <a:blip r:embed="rId3"/>
          <a:stretch>
            <a:fillRect/>
          </a:stretch>
        </p:blipFill>
        <p:spPr>
          <a:xfrm>
            <a:off x="109739" y="1405982"/>
            <a:ext cx="11972521" cy="4957239"/>
          </a:xfrm>
          <a:prstGeom prst="rect">
            <a:avLst/>
          </a:prstGeom>
        </p:spPr>
      </p:pic>
    </p:spTree>
    <p:extLst>
      <p:ext uri="{BB962C8B-B14F-4D97-AF65-F5344CB8AC3E}">
        <p14:creationId xmlns:p14="http://schemas.microsoft.com/office/powerpoint/2010/main" val="94768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Constraint for indicator substitution</a:t>
            </a:r>
          </a:p>
        </p:txBody>
      </p:sp>
      <p:sp>
        <p:nvSpPr>
          <p:cNvPr id="4" name="TextBox 3">
            <a:extLst>
              <a:ext uri="{FF2B5EF4-FFF2-40B4-BE49-F238E27FC236}">
                <a16:creationId xmlns:a16="http://schemas.microsoft.com/office/drawing/2014/main" id="{857A6B59-3F2C-8660-BB79-429E0A4C67B2}"/>
              </a:ext>
            </a:extLst>
          </p:cNvPr>
          <p:cNvSpPr txBox="1"/>
          <p:nvPr/>
        </p:nvSpPr>
        <p:spPr>
          <a:xfrm>
            <a:off x="1808480" y="6543040"/>
            <a:ext cx="6143328" cy="276999"/>
          </a:xfrm>
          <a:prstGeom prst="rect">
            <a:avLst/>
          </a:prstGeom>
          <a:noFill/>
        </p:spPr>
        <p:txBody>
          <a:bodyPr wrap="square" rtlCol="0">
            <a:spAutoFit/>
          </a:bodyPr>
          <a:lstStyle/>
          <a:p>
            <a:r>
              <a:rPr lang="en-US" sz="1200" dirty="0"/>
              <a:t>Esquivel-</a:t>
            </a:r>
            <a:r>
              <a:rPr lang="en-US" sz="1200" dirty="0" err="1"/>
              <a:t>Frausto</a:t>
            </a:r>
            <a:r>
              <a:rPr lang="en-US" sz="1200" dirty="0"/>
              <a:t> ME, Guerrero J, Macias-Diaz J (2010);  Guerrero, &amp; Macias-Diaz (2014)</a:t>
            </a:r>
          </a:p>
        </p:txBody>
      </p:sp>
      <p:pic>
        <p:nvPicPr>
          <p:cNvPr id="6" name="Picture 5">
            <a:extLst>
              <a:ext uri="{FF2B5EF4-FFF2-40B4-BE49-F238E27FC236}">
                <a16:creationId xmlns:a16="http://schemas.microsoft.com/office/drawing/2014/main" id="{220216A5-24FB-44B0-4ABF-CF8FADA91D31}"/>
              </a:ext>
            </a:extLst>
          </p:cNvPr>
          <p:cNvPicPr>
            <a:picLocks noChangeAspect="1"/>
          </p:cNvPicPr>
          <p:nvPr/>
        </p:nvPicPr>
        <p:blipFill>
          <a:blip r:embed="rId3"/>
          <a:stretch>
            <a:fillRect/>
          </a:stretch>
        </p:blipFill>
        <p:spPr>
          <a:xfrm>
            <a:off x="149813" y="1456087"/>
            <a:ext cx="11892374" cy="4924054"/>
          </a:xfrm>
          <a:prstGeom prst="rect">
            <a:avLst/>
          </a:prstGeom>
        </p:spPr>
      </p:pic>
    </p:spTree>
    <p:extLst>
      <p:ext uri="{BB962C8B-B14F-4D97-AF65-F5344CB8AC3E}">
        <p14:creationId xmlns:p14="http://schemas.microsoft.com/office/powerpoint/2010/main" val="2701780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MLE formulas</a:t>
            </a:r>
          </a:p>
        </p:txBody>
      </p:sp>
      <p:sp>
        <p:nvSpPr>
          <p:cNvPr id="4" name="TextBox 3">
            <a:extLst>
              <a:ext uri="{FF2B5EF4-FFF2-40B4-BE49-F238E27FC236}">
                <a16:creationId xmlns:a16="http://schemas.microsoft.com/office/drawing/2014/main" id="{857A6B59-3F2C-8660-BB79-429E0A4C67B2}"/>
              </a:ext>
            </a:extLst>
          </p:cNvPr>
          <p:cNvSpPr txBox="1"/>
          <p:nvPr/>
        </p:nvSpPr>
        <p:spPr>
          <a:xfrm>
            <a:off x="1808480" y="6543040"/>
            <a:ext cx="6143328" cy="276999"/>
          </a:xfrm>
          <a:prstGeom prst="rect">
            <a:avLst/>
          </a:prstGeom>
          <a:noFill/>
        </p:spPr>
        <p:txBody>
          <a:bodyPr wrap="square" rtlCol="0">
            <a:spAutoFit/>
          </a:bodyPr>
          <a:lstStyle/>
          <a:p>
            <a:r>
              <a:rPr lang="en-US" sz="1200" dirty="0"/>
              <a:t>Esquivel-</a:t>
            </a:r>
            <a:r>
              <a:rPr lang="en-US" sz="1200" dirty="0" err="1"/>
              <a:t>Frausto</a:t>
            </a:r>
            <a:r>
              <a:rPr lang="en-US" sz="1200" dirty="0"/>
              <a:t> ME, Guerrero J, Macias-Diaz J (2010);  Guerrero, &amp; Macias-Diaz (2014)</a:t>
            </a:r>
          </a:p>
        </p:txBody>
      </p:sp>
      <p:pic>
        <p:nvPicPr>
          <p:cNvPr id="5" name="Picture 4">
            <a:extLst>
              <a:ext uri="{FF2B5EF4-FFF2-40B4-BE49-F238E27FC236}">
                <a16:creationId xmlns:a16="http://schemas.microsoft.com/office/drawing/2014/main" id="{AC1BB339-EF52-E0BC-0B2C-3259754E6CA3}"/>
              </a:ext>
            </a:extLst>
          </p:cNvPr>
          <p:cNvPicPr>
            <a:picLocks noChangeAspect="1"/>
          </p:cNvPicPr>
          <p:nvPr/>
        </p:nvPicPr>
        <p:blipFill>
          <a:blip r:embed="rId3"/>
          <a:stretch>
            <a:fillRect/>
          </a:stretch>
        </p:blipFill>
        <p:spPr>
          <a:xfrm>
            <a:off x="87085" y="1405685"/>
            <a:ext cx="11748508" cy="4864486"/>
          </a:xfrm>
          <a:prstGeom prst="rect">
            <a:avLst/>
          </a:prstGeom>
        </p:spPr>
      </p:pic>
    </p:spTree>
    <p:extLst>
      <p:ext uri="{BB962C8B-B14F-4D97-AF65-F5344CB8AC3E}">
        <p14:creationId xmlns:p14="http://schemas.microsoft.com/office/powerpoint/2010/main" val="1964840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a:t>Iterative Algorithm</a:t>
            </a:r>
            <a:endParaRPr lang="en-US" dirty="0"/>
          </a:p>
        </p:txBody>
      </p:sp>
      <p:sp>
        <p:nvSpPr>
          <p:cNvPr id="4" name="TextBox 3">
            <a:extLst>
              <a:ext uri="{FF2B5EF4-FFF2-40B4-BE49-F238E27FC236}">
                <a16:creationId xmlns:a16="http://schemas.microsoft.com/office/drawing/2014/main" id="{857A6B59-3F2C-8660-BB79-429E0A4C67B2}"/>
              </a:ext>
            </a:extLst>
          </p:cNvPr>
          <p:cNvSpPr txBox="1"/>
          <p:nvPr/>
        </p:nvSpPr>
        <p:spPr>
          <a:xfrm>
            <a:off x="1808480" y="6543040"/>
            <a:ext cx="6143328" cy="276999"/>
          </a:xfrm>
          <a:prstGeom prst="rect">
            <a:avLst/>
          </a:prstGeom>
          <a:noFill/>
        </p:spPr>
        <p:txBody>
          <a:bodyPr wrap="square" rtlCol="0">
            <a:spAutoFit/>
          </a:bodyPr>
          <a:lstStyle/>
          <a:p>
            <a:r>
              <a:rPr lang="en-US" sz="1200" dirty="0"/>
              <a:t>Esquivel-</a:t>
            </a:r>
            <a:r>
              <a:rPr lang="en-US" sz="1200" dirty="0" err="1"/>
              <a:t>Frausto</a:t>
            </a:r>
            <a:r>
              <a:rPr lang="en-US" sz="1200" dirty="0"/>
              <a:t> ME, Guerrero J, Macias-Diaz J (2010);  Guerrero, &amp; Macias-Diaz (2014)</a:t>
            </a:r>
          </a:p>
        </p:txBody>
      </p:sp>
      <p:pic>
        <p:nvPicPr>
          <p:cNvPr id="5" name="Picture 4">
            <a:extLst>
              <a:ext uri="{FF2B5EF4-FFF2-40B4-BE49-F238E27FC236}">
                <a16:creationId xmlns:a16="http://schemas.microsoft.com/office/drawing/2014/main" id="{6BBF8181-6F97-6005-CE08-D6F8F099944D}"/>
              </a:ext>
            </a:extLst>
          </p:cNvPr>
          <p:cNvPicPr>
            <a:picLocks noChangeAspect="1"/>
          </p:cNvPicPr>
          <p:nvPr/>
        </p:nvPicPr>
        <p:blipFill>
          <a:blip r:embed="rId3"/>
          <a:stretch>
            <a:fillRect/>
          </a:stretch>
        </p:blipFill>
        <p:spPr>
          <a:xfrm>
            <a:off x="103207" y="1536314"/>
            <a:ext cx="11485601" cy="4755629"/>
          </a:xfrm>
          <a:prstGeom prst="rect">
            <a:avLst/>
          </a:prstGeom>
        </p:spPr>
      </p:pic>
    </p:spTree>
    <p:extLst>
      <p:ext uri="{BB962C8B-B14F-4D97-AF65-F5344CB8AC3E}">
        <p14:creationId xmlns:p14="http://schemas.microsoft.com/office/powerpoint/2010/main" val="357934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Results…</a:t>
            </a:r>
          </a:p>
        </p:txBody>
      </p:sp>
      <p:sp>
        <p:nvSpPr>
          <p:cNvPr id="4" name="TextBox 3">
            <a:extLst>
              <a:ext uri="{FF2B5EF4-FFF2-40B4-BE49-F238E27FC236}">
                <a16:creationId xmlns:a16="http://schemas.microsoft.com/office/drawing/2014/main" id="{857A6B59-3F2C-8660-BB79-429E0A4C67B2}"/>
              </a:ext>
            </a:extLst>
          </p:cNvPr>
          <p:cNvSpPr txBox="1"/>
          <p:nvPr/>
        </p:nvSpPr>
        <p:spPr>
          <a:xfrm>
            <a:off x="1808480" y="6543040"/>
            <a:ext cx="6143328" cy="276999"/>
          </a:xfrm>
          <a:prstGeom prst="rect">
            <a:avLst/>
          </a:prstGeom>
          <a:noFill/>
        </p:spPr>
        <p:txBody>
          <a:bodyPr wrap="square" rtlCol="0">
            <a:spAutoFit/>
          </a:bodyPr>
          <a:lstStyle/>
          <a:p>
            <a:r>
              <a:rPr lang="en-US" sz="1200" dirty="0"/>
              <a:t>Esquivel-</a:t>
            </a:r>
            <a:r>
              <a:rPr lang="en-US" sz="1200" dirty="0" err="1"/>
              <a:t>Frausto</a:t>
            </a:r>
            <a:r>
              <a:rPr lang="en-US" sz="1200" dirty="0"/>
              <a:t> ME, Guerrero J, Macias-Diaz J (2010);  Guerrero, &amp; Macias-Diaz (2014)</a:t>
            </a:r>
          </a:p>
        </p:txBody>
      </p:sp>
      <p:pic>
        <p:nvPicPr>
          <p:cNvPr id="6" name="Picture 5">
            <a:extLst>
              <a:ext uri="{FF2B5EF4-FFF2-40B4-BE49-F238E27FC236}">
                <a16:creationId xmlns:a16="http://schemas.microsoft.com/office/drawing/2014/main" id="{5E720605-2A39-DFC6-4424-EF6B4A95299E}"/>
              </a:ext>
            </a:extLst>
          </p:cNvPr>
          <p:cNvPicPr>
            <a:picLocks noChangeAspect="1"/>
          </p:cNvPicPr>
          <p:nvPr/>
        </p:nvPicPr>
        <p:blipFill rotWithShape="1">
          <a:blip r:embed="rId3"/>
          <a:srcRect t="12904" r="3933" b="3054"/>
          <a:stretch/>
        </p:blipFill>
        <p:spPr>
          <a:xfrm>
            <a:off x="2638718" y="1380744"/>
            <a:ext cx="6661295" cy="4096512"/>
          </a:xfrm>
          <a:prstGeom prst="rect">
            <a:avLst/>
          </a:prstGeom>
        </p:spPr>
      </p:pic>
      <p:sp>
        <p:nvSpPr>
          <p:cNvPr id="7" name="TextBox 6">
            <a:extLst>
              <a:ext uri="{FF2B5EF4-FFF2-40B4-BE49-F238E27FC236}">
                <a16:creationId xmlns:a16="http://schemas.microsoft.com/office/drawing/2014/main" id="{4872F2C4-4ACB-948C-7DBE-3F15B5F9D786}"/>
              </a:ext>
            </a:extLst>
          </p:cNvPr>
          <p:cNvSpPr txBox="1"/>
          <p:nvPr/>
        </p:nvSpPr>
        <p:spPr>
          <a:xfrm>
            <a:off x="838200" y="5477256"/>
            <a:ext cx="10667542" cy="954107"/>
          </a:xfrm>
          <a:prstGeom prst="rect">
            <a:avLst/>
          </a:prstGeom>
          <a:noFill/>
        </p:spPr>
        <p:txBody>
          <a:bodyPr wrap="square" rtlCol="0">
            <a:spAutoFit/>
          </a:bodyPr>
          <a:lstStyle/>
          <a:p>
            <a:pPr algn="ctr"/>
            <a:r>
              <a:rPr lang="en-US" sz="2800" dirty="0"/>
              <a:t>Should ensure that the phases are coherent and smooth over noise.</a:t>
            </a:r>
          </a:p>
          <a:p>
            <a:pPr algn="ctr"/>
            <a:r>
              <a:rPr lang="en-US" sz="2800" dirty="0"/>
              <a:t>Obviously some postprocessing is needed… </a:t>
            </a:r>
          </a:p>
        </p:txBody>
      </p:sp>
    </p:spTree>
    <p:extLst>
      <p:ext uri="{BB962C8B-B14F-4D97-AF65-F5344CB8AC3E}">
        <p14:creationId xmlns:p14="http://schemas.microsoft.com/office/powerpoint/2010/main" val="337231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illustration shows signals sent along different pathways of nerves. A person holds a cookie in their hand. Sensory receptors from the tip of the fingers send signals along the sensory or afferent pathway to the integration center in the brain. The integration center sends signals along the motor or efferent pathway to the biceps brachii in the upper arm, which is an effector organ.">
            <a:extLst>
              <a:ext uri="{FF2B5EF4-FFF2-40B4-BE49-F238E27FC236}">
                <a16:creationId xmlns:a16="http://schemas.microsoft.com/office/drawing/2014/main" id="{A4042087-AA10-D75E-C4B4-8394F858EF4D}"/>
              </a:ext>
            </a:extLst>
          </p:cNvPr>
          <p:cNvPicPr>
            <a:picLocks noChangeAspect="1"/>
          </p:cNvPicPr>
          <p:nvPr/>
        </p:nvPicPr>
        <p:blipFill>
          <a:blip r:embed="rId3"/>
          <a:stretch>
            <a:fillRect/>
          </a:stretch>
        </p:blipFill>
        <p:spPr>
          <a:xfrm>
            <a:off x="8458200" y="2411330"/>
            <a:ext cx="3733800" cy="4330700"/>
          </a:xfrm>
          <a:prstGeom prst="rect">
            <a:avLst/>
          </a:prstGeom>
        </p:spPr>
      </p:pic>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50717491-F839-93E9-39E5-B2DF3AC06DBA}"/>
              </a:ext>
            </a:extLst>
          </p:cNvPr>
          <p:cNvSpPr>
            <a:spLocks noGrp="1"/>
          </p:cNvSpPr>
          <p:nvPr>
            <p:ph idx="1"/>
          </p:nvPr>
        </p:nvSpPr>
        <p:spPr/>
        <p:txBody>
          <a:bodyPr>
            <a:normAutofit/>
          </a:bodyPr>
          <a:lstStyle/>
          <a:p>
            <a:r>
              <a:rPr lang="en-US" dirty="0"/>
              <a:t>Electromyogram (EMG) is used to observe and record the physiological function of skeletal muscle, and</a:t>
            </a:r>
            <a:br>
              <a:rPr lang="en-US" dirty="0"/>
            </a:br>
            <a:r>
              <a:rPr lang="en-US" dirty="0"/>
              <a:t>by extension, the function of the nervous system</a:t>
            </a:r>
          </a:p>
          <a:p>
            <a:r>
              <a:rPr lang="en-US" dirty="0"/>
              <a:t>EMG signals reflect the activity of muscle</a:t>
            </a:r>
            <a:br>
              <a:rPr lang="en-US" dirty="0"/>
            </a:br>
            <a:r>
              <a:rPr lang="en-US" dirty="0"/>
              <a:t>fibers (muscle cells)</a:t>
            </a:r>
          </a:p>
          <a:p>
            <a:pPr lvl="1"/>
            <a:r>
              <a:rPr lang="en-US" dirty="0"/>
              <a:t>Single-unit recording</a:t>
            </a:r>
          </a:p>
          <a:p>
            <a:pPr lvl="1"/>
            <a:r>
              <a:rPr lang="en-US" dirty="0"/>
              <a:t>Surface recording</a:t>
            </a:r>
          </a:p>
          <a:p>
            <a:r>
              <a:rPr lang="en-US" dirty="0"/>
              <a:t>Muscle activity occurs differentially over time</a:t>
            </a:r>
          </a:p>
          <a:p>
            <a:pPr marL="917575" lvl="1" indent="-341313">
              <a:buFont typeface="Wingdings" pitchFamily="2" charset="2"/>
              <a:buChar char="Ø"/>
            </a:pPr>
            <a:r>
              <a:rPr lang="en-US" dirty="0"/>
              <a:t>Time series</a:t>
            </a:r>
          </a:p>
          <a:p>
            <a:r>
              <a:rPr lang="en-US" dirty="0"/>
              <a:t>How can we quantify and analyze muscle function?</a:t>
            </a:r>
          </a:p>
        </p:txBody>
      </p:sp>
      <p:sp>
        <p:nvSpPr>
          <p:cNvPr id="7" name="TextBox 6">
            <a:extLst>
              <a:ext uri="{FF2B5EF4-FFF2-40B4-BE49-F238E27FC236}">
                <a16:creationId xmlns:a16="http://schemas.microsoft.com/office/drawing/2014/main" id="{B2E8DD57-D58A-D73D-2C54-89E55004E479}"/>
              </a:ext>
            </a:extLst>
          </p:cNvPr>
          <p:cNvSpPr txBox="1"/>
          <p:nvPr/>
        </p:nvSpPr>
        <p:spPr>
          <a:xfrm>
            <a:off x="1808480" y="6543040"/>
            <a:ext cx="3779520" cy="276999"/>
          </a:xfrm>
          <a:prstGeom prst="rect">
            <a:avLst/>
          </a:prstGeom>
          <a:noFill/>
        </p:spPr>
        <p:txBody>
          <a:bodyPr wrap="square" rtlCol="0">
            <a:spAutoFit/>
          </a:bodyPr>
          <a:lstStyle/>
          <a:p>
            <a:r>
              <a:rPr lang="en-US" sz="1200" dirty="0"/>
              <a:t>Stern RM, Ray WJ, Quigley KS (2001)</a:t>
            </a:r>
          </a:p>
        </p:txBody>
      </p:sp>
    </p:spTree>
    <p:extLst>
      <p:ext uri="{BB962C8B-B14F-4D97-AF65-F5344CB8AC3E}">
        <p14:creationId xmlns:p14="http://schemas.microsoft.com/office/powerpoint/2010/main" val="1189612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sz="4400" dirty="0"/>
              <a:t>Postprocessing operator</a:t>
            </a:r>
            <a:endParaRPr lang="en-US" dirty="0"/>
          </a:p>
        </p:txBody>
      </p:sp>
      <p:sp>
        <p:nvSpPr>
          <p:cNvPr id="4" name="TextBox 3">
            <a:extLst>
              <a:ext uri="{FF2B5EF4-FFF2-40B4-BE49-F238E27FC236}">
                <a16:creationId xmlns:a16="http://schemas.microsoft.com/office/drawing/2014/main" id="{857A6B59-3F2C-8660-BB79-429E0A4C67B2}"/>
              </a:ext>
            </a:extLst>
          </p:cNvPr>
          <p:cNvSpPr txBox="1"/>
          <p:nvPr/>
        </p:nvSpPr>
        <p:spPr>
          <a:xfrm>
            <a:off x="1808480" y="6543040"/>
            <a:ext cx="6143328" cy="276999"/>
          </a:xfrm>
          <a:prstGeom prst="rect">
            <a:avLst/>
          </a:prstGeom>
          <a:noFill/>
        </p:spPr>
        <p:txBody>
          <a:bodyPr wrap="square" rtlCol="0">
            <a:spAutoFit/>
          </a:bodyPr>
          <a:lstStyle/>
          <a:p>
            <a:r>
              <a:rPr lang="en-US" sz="1200" dirty="0"/>
              <a:t>Esquivel-</a:t>
            </a:r>
            <a:r>
              <a:rPr lang="en-US" sz="1200" dirty="0" err="1"/>
              <a:t>Frausto</a:t>
            </a:r>
            <a:r>
              <a:rPr lang="en-US" sz="1200" dirty="0"/>
              <a:t> ME, Guerrero J, Macias-Diaz J (2010);  Guerrero, &amp; Macias-Diaz (2014)</a:t>
            </a:r>
          </a:p>
        </p:txBody>
      </p:sp>
      <p:pic>
        <p:nvPicPr>
          <p:cNvPr id="5" name="Picture 4">
            <a:extLst>
              <a:ext uri="{FF2B5EF4-FFF2-40B4-BE49-F238E27FC236}">
                <a16:creationId xmlns:a16="http://schemas.microsoft.com/office/drawing/2014/main" id="{851FA371-FFCC-0A10-C847-C9DE3607ACFC}"/>
              </a:ext>
            </a:extLst>
          </p:cNvPr>
          <p:cNvPicPr>
            <a:picLocks noChangeAspect="1"/>
          </p:cNvPicPr>
          <p:nvPr/>
        </p:nvPicPr>
        <p:blipFill>
          <a:blip r:embed="rId3"/>
          <a:stretch>
            <a:fillRect/>
          </a:stretch>
        </p:blipFill>
        <p:spPr>
          <a:xfrm>
            <a:off x="1" y="1421558"/>
            <a:ext cx="12192000" cy="5048115"/>
          </a:xfrm>
          <a:prstGeom prst="rect">
            <a:avLst/>
          </a:prstGeom>
        </p:spPr>
      </p:pic>
    </p:spTree>
    <p:extLst>
      <p:ext uri="{BB962C8B-B14F-4D97-AF65-F5344CB8AC3E}">
        <p14:creationId xmlns:p14="http://schemas.microsoft.com/office/powerpoint/2010/main" val="2811285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Results after postprocessing</a:t>
            </a:r>
          </a:p>
        </p:txBody>
      </p:sp>
      <p:sp>
        <p:nvSpPr>
          <p:cNvPr id="4" name="TextBox 3">
            <a:extLst>
              <a:ext uri="{FF2B5EF4-FFF2-40B4-BE49-F238E27FC236}">
                <a16:creationId xmlns:a16="http://schemas.microsoft.com/office/drawing/2014/main" id="{857A6B59-3F2C-8660-BB79-429E0A4C67B2}"/>
              </a:ext>
            </a:extLst>
          </p:cNvPr>
          <p:cNvSpPr txBox="1"/>
          <p:nvPr/>
        </p:nvSpPr>
        <p:spPr>
          <a:xfrm>
            <a:off x="1808480" y="6543040"/>
            <a:ext cx="6143328" cy="276999"/>
          </a:xfrm>
          <a:prstGeom prst="rect">
            <a:avLst/>
          </a:prstGeom>
          <a:noFill/>
        </p:spPr>
        <p:txBody>
          <a:bodyPr wrap="square" rtlCol="0">
            <a:spAutoFit/>
          </a:bodyPr>
          <a:lstStyle/>
          <a:p>
            <a:r>
              <a:rPr lang="en-US" sz="1200" dirty="0"/>
              <a:t>Esquivel-</a:t>
            </a:r>
            <a:r>
              <a:rPr lang="en-US" sz="1200" dirty="0" err="1"/>
              <a:t>Frausto</a:t>
            </a:r>
            <a:r>
              <a:rPr lang="en-US" sz="1200" dirty="0"/>
              <a:t> ME, Guerrero J, Macias-Diaz J (2010);  Guerrero, &amp; Macias-Diaz (2014)</a:t>
            </a:r>
          </a:p>
        </p:txBody>
      </p:sp>
      <p:sp>
        <p:nvSpPr>
          <p:cNvPr id="7" name="TextBox 6">
            <a:extLst>
              <a:ext uri="{FF2B5EF4-FFF2-40B4-BE49-F238E27FC236}">
                <a16:creationId xmlns:a16="http://schemas.microsoft.com/office/drawing/2014/main" id="{4872F2C4-4ACB-948C-7DBE-3F15B5F9D786}"/>
              </a:ext>
            </a:extLst>
          </p:cNvPr>
          <p:cNvSpPr txBox="1"/>
          <p:nvPr/>
        </p:nvSpPr>
        <p:spPr>
          <a:xfrm>
            <a:off x="5405819" y="5583619"/>
            <a:ext cx="1600358" cy="707886"/>
          </a:xfrm>
          <a:prstGeom prst="rect">
            <a:avLst/>
          </a:prstGeom>
          <a:noFill/>
        </p:spPr>
        <p:txBody>
          <a:bodyPr wrap="square" rtlCol="0">
            <a:spAutoFit/>
          </a:bodyPr>
          <a:lstStyle/>
          <a:p>
            <a:r>
              <a:rPr lang="en-US" sz="4000" dirty="0"/>
              <a:t>Nice~</a:t>
            </a:r>
          </a:p>
        </p:txBody>
      </p:sp>
      <p:pic>
        <p:nvPicPr>
          <p:cNvPr id="5" name="Picture 4">
            <a:extLst>
              <a:ext uri="{FF2B5EF4-FFF2-40B4-BE49-F238E27FC236}">
                <a16:creationId xmlns:a16="http://schemas.microsoft.com/office/drawing/2014/main" id="{BD22ECED-AFC8-0C0D-7411-4A781FA41975}"/>
              </a:ext>
            </a:extLst>
          </p:cNvPr>
          <p:cNvPicPr>
            <a:picLocks noChangeAspect="1"/>
          </p:cNvPicPr>
          <p:nvPr/>
        </p:nvPicPr>
        <p:blipFill>
          <a:blip r:embed="rId3"/>
          <a:stretch>
            <a:fillRect/>
          </a:stretch>
        </p:blipFill>
        <p:spPr>
          <a:xfrm>
            <a:off x="118195" y="1643778"/>
            <a:ext cx="5493059" cy="3861457"/>
          </a:xfrm>
          <a:prstGeom prst="rect">
            <a:avLst/>
          </a:prstGeom>
        </p:spPr>
      </p:pic>
      <p:pic>
        <p:nvPicPr>
          <p:cNvPr id="9" name="Picture 8">
            <a:extLst>
              <a:ext uri="{FF2B5EF4-FFF2-40B4-BE49-F238E27FC236}">
                <a16:creationId xmlns:a16="http://schemas.microsoft.com/office/drawing/2014/main" id="{E05A1D4F-0C0B-FDF4-C11A-E5741461B4ED}"/>
              </a:ext>
            </a:extLst>
          </p:cNvPr>
          <p:cNvPicPr>
            <a:picLocks noChangeAspect="1"/>
          </p:cNvPicPr>
          <p:nvPr/>
        </p:nvPicPr>
        <p:blipFill>
          <a:blip r:embed="rId4"/>
          <a:stretch>
            <a:fillRect/>
          </a:stretch>
        </p:blipFill>
        <p:spPr>
          <a:xfrm>
            <a:off x="6464281" y="1561299"/>
            <a:ext cx="5727719" cy="4026416"/>
          </a:xfrm>
          <a:prstGeom prst="rect">
            <a:avLst/>
          </a:prstGeom>
        </p:spPr>
      </p:pic>
      <p:sp>
        <p:nvSpPr>
          <p:cNvPr id="12" name="Right Arrow 11">
            <a:extLst>
              <a:ext uri="{FF2B5EF4-FFF2-40B4-BE49-F238E27FC236}">
                <a16:creationId xmlns:a16="http://schemas.microsoft.com/office/drawing/2014/main" id="{01528C38-D750-7673-2C60-0BF49ADBE5A1}"/>
              </a:ext>
            </a:extLst>
          </p:cNvPr>
          <p:cNvSpPr/>
          <p:nvPr/>
        </p:nvSpPr>
        <p:spPr>
          <a:xfrm>
            <a:off x="5689787" y="3298896"/>
            <a:ext cx="695961" cy="299065"/>
          </a:xfrm>
          <a:prstGeom prst="rightArrow">
            <a:avLst>
              <a:gd name="adj1" fmla="val 25018"/>
              <a:gd name="adj2" fmla="val 9996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934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0717491-F839-93E9-39E5-B2DF3AC06DBA}"/>
              </a:ext>
            </a:extLst>
          </p:cNvPr>
          <p:cNvSpPr>
            <a:spLocks noGrp="1"/>
          </p:cNvSpPr>
          <p:nvPr>
            <p:ph idx="1"/>
          </p:nvPr>
        </p:nvSpPr>
        <p:spPr>
          <a:xfrm>
            <a:off x="838200" y="1597024"/>
            <a:ext cx="5638800" cy="4640489"/>
          </a:xfrm>
        </p:spPr>
        <p:txBody>
          <a:bodyPr>
            <a:normAutofit lnSpcReduction="10000"/>
          </a:bodyPr>
          <a:lstStyle/>
          <a:p>
            <a:pPr marL="0" indent="0">
              <a:buNone/>
            </a:pPr>
            <a:r>
              <a:rPr lang="en-US" u="sng" dirty="0"/>
              <a:t>Evaluate results</a:t>
            </a:r>
            <a:r>
              <a:rPr lang="en-US" dirty="0"/>
              <a:t>: assess model performance &amp; use On/Off detection for inference</a:t>
            </a:r>
          </a:p>
          <a:p>
            <a:pPr lvl="1"/>
            <a:r>
              <a:rPr lang="en-US" dirty="0"/>
              <a:t>Percentage of classification error?</a:t>
            </a:r>
          </a:p>
          <a:p>
            <a:pPr lvl="2"/>
            <a:r>
              <a:rPr lang="en-US" dirty="0"/>
              <a:t>Would require knowledge of “true” On/Off times</a:t>
            </a:r>
          </a:p>
          <a:p>
            <a:pPr lvl="2"/>
            <a:r>
              <a:rPr lang="en-US" dirty="0"/>
              <a:t>Function available in </a:t>
            </a:r>
            <a:r>
              <a:rPr lang="en-US" dirty="0" err="1">
                <a:latin typeface="Courier New" panose="02070309020205020404" pitchFamily="49" charset="0"/>
                <a:cs typeface="Courier New" panose="02070309020205020404" pitchFamily="49" charset="0"/>
                <a:sym typeface="Wingdings" pitchFamily="2" charset="2"/>
              </a:rPr>
              <a:t>biosignalEMG</a:t>
            </a:r>
            <a:r>
              <a:rPr lang="en-US" dirty="0"/>
              <a:t> R package</a:t>
            </a:r>
          </a:p>
          <a:p>
            <a:pPr lvl="1"/>
            <a:r>
              <a:rPr lang="en-US" dirty="0"/>
              <a:t>Delineate data by phases determined with On/Off detection</a:t>
            </a:r>
          </a:p>
          <a:p>
            <a:pPr lvl="1"/>
            <a:r>
              <a:rPr lang="en-US" dirty="0"/>
              <a:t>Rectify data</a:t>
            </a:r>
          </a:p>
          <a:p>
            <a:pPr lvl="2"/>
            <a:r>
              <a:rPr lang="en-US" dirty="0"/>
              <a:t>Make values positive to account for raw EMG data comprised of biphasic waveforms</a:t>
            </a:r>
          </a:p>
        </p:txBody>
      </p:sp>
      <p:grpSp>
        <p:nvGrpSpPr>
          <p:cNvPr id="12" name="Group 11">
            <a:extLst>
              <a:ext uri="{FF2B5EF4-FFF2-40B4-BE49-F238E27FC236}">
                <a16:creationId xmlns:a16="http://schemas.microsoft.com/office/drawing/2014/main" id="{04C9F3C8-D00B-400A-F1E4-E6CEB0DDA408}"/>
              </a:ext>
            </a:extLst>
          </p:cNvPr>
          <p:cNvGrpSpPr/>
          <p:nvPr/>
        </p:nvGrpSpPr>
        <p:grpSpPr>
          <a:xfrm>
            <a:off x="6814458" y="206464"/>
            <a:ext cx="5265057" cy="6466844"/>
            <a:chOff x="3320143" y="182373"/>
            <a:chExt cx="5265057" cy="6466844"/>
          </a:xfrm>
        </p:grpSpPr>
        <p:pic>
          <p:nvPicPr>
            <p:cNvPr id="9" name="Picture 8" descr="A blue and grey sound wave&#10;&#10;Description automatically generated">
              <a:extLst>
                <a:ext uri="{FF2B5EF4-FFF2-40B4-BE49-F238E27FC236}">
                  <a16:creationId xmlns:a16="http://schemas.microsoft.com/office/drawing/2014/main" id="{6D3B0D52-54D1-8E9A-A4B8-233326FBEEBB}"/>
                </a:ext>
              </a:extLst>
            </p:cNvPr>
            <p:cNvPicPr>
              <a:picLocks noChangeAspect="1"/>
            </p:cNvPicPr>
            <p:nvPr/>
          </p:nvPicPr>
          <p:blipFill>
            <a:blip r:embed="rId3"/>
            <a:stretch>
              <a:fillRect/>
            </a:stretch>
          </p:blipFill>
          <p:spPr>
            <a:xfrm>
              <a:off x="3320143" y="182373"/>
              <a:ext cx="5265057" cy="3170425"/>
            </a:xfrm>
            <a:prstGeom prst="rect">
              <a:avLst/>
            </a:prstGeom>
            <a:effectLst>
              <a:outerShdw blurRad="50800" dist="38100" dir="2700000" algn="tl" rotWithShape="0">
                <a:prstClr val="black">
                  <a:alpha val="40000"/>
                </a:prstClr>
              </a:outerShdw>
            </a:effectLst>
          </p:spPr>
        </p:pic>
        <p:pic>
          <p:nvPicPr>
            <p:cNvPr id="11" name="Picture 10" descr="A graph of data being used&#10;&#10;Description automatically generated with medium confidence">
              <a:extLst>
                <a:ext uri="{FF2B5EF4-FFF2-40B4-BE49-F238E27FC236}">
                  <a16:creationId xmlns:a16="http://schemas.microsoft.com/office/drawing/2014/main" id="{796ECF9C-1265-5142-D4A2-90DC69E39CC0}"/>
                </a:ext>
              </a:extLst>
            </p:cNvPr>
            <p:cNvPicPr>
              <a:picLocks noChangeAspect="1"/>
            </p:cNvPicPr>
            <p:nvPr/>
          </p:nvPicPr>
          <p:blipFill>
            <a:blip r:embed="rId4"/>
            <a:stretch>
              <a:fillRect/>
            </a:stretch>
          </p:blipFill>
          <p:spPr>
            <a:xfrm>
              <a:off x="3320143" y="3478792"/>
              <a:ext cx="5265057" cy="3170425"/>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741361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a:xfrm>
            <a:off x="838200" y="147405"/>
            <a:ext cx="10515600" cy="1325563"/>
          </a:xfrm>
        </p:spPr>
        <p:txBody>
          <a:bodyPr/>
          <a:lstStyle/>
          <a:p>
            <a:r>
              <a:rPr lang="en-US" dirty="0"/>
              <a:t>Results</a:t>
            </a:r>
          </a:p>
        </p:txBody>
      </p:sp>
      <p:sp>
        <p:nvSpPr>
          <p:cNvPr id="3" name="Content Placeholder 2">
            <a:extLst>
              <a:ext uri="{FF2B5EF4-FFF2-40B4-BE49-F238E27FC236}">
                <a16:creationId xmlns:a16="http://schemas.microsoft.com/office/drawing/2014/main" id="{50717491-F839-93E9-39E5-B2DF3AC06DBA}"/>
              </a:ext>
            </a:extLst>
          </p:cNvPr>
          <p:cNvSpPr>
            <a:spLocks noGrp="1"/>
          </p:cNvSpPr>
          <p:nvPr>
            <p:ph idx="1"/>
          </p:nvPr>
        </p:nvSpPr>
        <p:spPr>
          <a:xfrm>
            <a:off x="838200" y="1340188"/>
            <a:ext cx="5856514" cy="4351338"/>
          </a:xfrm>
        </p:spPr>
        <p:txBody>
          <a:bodyPr/>
          <a:lstStyle/>
          <a:p>
            <a:pPr marL="0" indent="0">
              <a:buNone/>
            </a:pPr>
            <a:r>
              <a:rPr lang="en-US" u="sng" dirty="0"/>
              <a:t>Evaluate results</a:t>
            </a:r>
            <a:r>
              <a:rPr lang="en-US" dirty="0"/>
              <a:t>: assess model performance &amp; use On/Off detection for inference</a:t>
            </a:r>
          </a:p>
          <a:p>
            <a:pPr lvl="1"/>
            <a:r>
              <a:rPr lang="en-US" dirty="0"/>
              <a:t>Use of smoothers</a:t>
            </a:r>
          </a:p>
          <a:p>
            <a:pPr lvl="1"/>
            <a:r>
              <a:rPr lang="en-US" dirty="0"/>
              <a:t>Calculating statistics during </a:t>
            </a:r>
            <a:br>
              <a:rPr lang="en-US" dirty="0"/>
            </a:br>
            <a:r>
              <a:rPr lang="en-US" dirty="0"/>
              <a:t>phases and hypothesis testing</a:t>
            </a:r>
            <a:br>
              <a:rPr lang="en-US" dirty="0"/>
            </a:br>
            <a:r>
              <a:rPr lang="en-US" dirty="0"/>
              <a:t>between phases </a:t>
            </a:r>
          </a:p>
        </p:txBody>
      </p:sp>
      <p:pic>
        <p:nvPicPr>
          <p:cNvPr id="4" name="Picture 3" descr="A table of numbers and a few letters&#10;&#10;Description automatically generated with medium confidence">
            <a:extLst>
              <a:ext uri="{FF2B5EF4-FFF2-40B4-BE49-F238E27FC236}">
                <a16:creationId xmlns:a16="http://schemas.microsoft.com/office/drawing/2014/main" id="{A8D2EF23-D3FA-5E31-DE92-A9512B2235BB}"/>
              </a:ext>
            </a:extLst>
          </p:cNvPr>
          <p:cNvPicPr>
            <a:picLocks noChangeAspect="1"/>
          </p:cNvPicPr>
          <p:nvPr/>
        </p:nvPicPr>
        <p:blipFill>
          <a:blip r:embed="rId3"/>
          <a:stretch>
            <a:fillRect/>
          </a:stretch>
        </p:blipFill>
        <p:spPr>
          <a:xfrm>
            <a:off x="1513114" y="4039477"/>
            <a:ext cx="3927022" cy="2627569"/>
          </a:xfrm>
          <a:prstGeom prst="rect">
            <a:avLst/>
          </a:prstGeom>
        </p:spPr>
      </p:pic>
      <p:grpSp>
        <p:nvGrpSpPr>
          <p:cNvPr id="10" name="Group 9">
            <a:extLst>
              <a:ext uri="{FF2B5EF4-FFF2-40B4-BE49-F238E27FC236}">
                <a16:creationId xmlns:a16="http://schemas.microsoft.com/office/drawing/2014/main" id="{4F7D5ED1-699B-0BB1-1C71-8E51AC6E5C51}"/>
              </a:ext>
            </a:extLst>
          </p:cNvPr>
          <p:cNvGrpSpPr/>
          <p:nvPr/>
        </p:nvGrpSpPr>
        <p:grpSpPr>
          <a:xfrm>
            <a:off x="7315200" y="0"/>
            <a:ext cx="4587405" cy="6828457"/>
            <a:chOff x="7315200" y="0"/>
            <a:chExt cx="4587405" cy="6828457"/>
          </a:xfrm>
        </p:grpSpPr>
        <p:pic>
          <p:nvPicPr>
            <p:cNvPr id="6" name="Picture 5">
              <a:extLst>
                <a:ext uri="{FF2B5EF4-FFF2-40B4-BE49-F238E27FC236}">
                  <a16:creationId xmlns:a16="http://schemas.microsoft.com/office/drawing/2014/main" id="{C555F883-B101-AE3D-C079-26F7C77AF6C5}"/>
                </a:ext>
              </a:extLst>
            </p:cNvPr>
            <p:cNvPicPr>
              <a:picLocks noChangeAspect="1"/>
            </p:cNvPicPr>
            <p:nvPr/>
          </p:nvPicPr>
          <p:blipFill>
            <a:blip r:embed="rId4"/>
            <a:stretch>
              <a:fillRect/>
            </a:stretch>
          </p:blipFill>
          <p:spPr>
            <a:xfrm>
              <a:off x="7315200" y="3396111"/>
              <a:ext cx="4587405" cy="3432346"/>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2AE2F8B-DDC4-B75A-475D-C0873007417F}"/>
                </a:ext>
              </a:extLst>
            </p:cNvPr>
            <p:cNvPicPr>
              <a:picLocks noChangeAspect="1"/>
            </p:cNvPicPr>
            <p:nvPr/>
          </p:nvPicPr>
          <p:blipFill>
            <a:blip r:embed="rId5"/>
            <a:stretch>
              <a:fillRect/>
            </a:stretch>
          </p:blipFill>
          <p:spPr>
            <a:xfrm>
              <a:off x="7315200" y="0"/>
              <a:ext cx="4587405" cy="3432346"/>
            </a:xfrm>
            <a:prstGeom prst="rect">
              <a:avLst/>
            </a:prstGeom>
            <a:effectLst>
              <a:outerShdw blurRad="50800" dist="38100" dir="2700000" algn="tl" rotWithShape="0">
                <a:prstClr val="black">
                  <a:alpha val="40000"/>
                </a:prstClr>
              </a:outerShdw>
            </a:effectLst>
          </p:spPr>
        </p:pic>
      </p:grpSp>
      <p:sp>
        <p:nvSpPr>
          <p:cNvPr id="13" name="TextBox 12">
            <a:extLst>
              <a:ext uri="{FF2B5EF4-FFF2-40B4-BE49-F238E27FC236}">
                <a16:creationId xmlns:a16="http://schemas.microsoft.com/office/drawing/2014/main" id="{EE5DF5A5-8328-1669-8803-2D820A5E3571}"/>
              </a:ext>
            </a:extLst>
          </p:cNvPr>
          <p:cNvSpPr txBox="1"/>
          <p:nvPr/>
        </p:nvSpPr>
        <p:spPr>
          <a:xfrm>
            <a:off x="5791199" y="3252913"/>
            <a:ext cx="1578429" cy="1600438"/>
          </a:xfrm>
          <a:prstGeom prst="rect">
            <a:avLst/>
          </a:prstGeom>
          <a:noFill/>
        </p:spPr>
        <p:txBody>
          <a:bodyPr wrap="square" rtlCol="0">
            <a:spAutoFit/>
          </a:bodyPr>
          <a:lstStyle/>
          <a:p>
            <a:r>
              <a:rPr lang="en-US" sz="1400" dirty="0">
                <a:solidFill>
                  <a:srgbClr val="20B616"/>
                </a:solidFill>
              </a:rPr>
              <a:t>Some nice</a:t>
            </a:r>
            <a:br>
              <a:rPr lang="en-US" sz="1400" dirty="0">
                <a:solidFill>
                  <a:srgbClr val="20B616"/>
                </a:solidFill>
              </a:rPr>
            </a:br>
            <a:r>
              <a:rPr lang="en-US" sz="1400" dirty="0">
                <a:solidFill>
                  <a:srgbClr val="20B616"/>
                </a:solidFill>
              </a:rPr>
              <a:t>built-in functions for smoothing envelopes available in </a:t>
            </a:r>
            <a:r>
              <a:rPr lang="en-US" sz="1400" dirty="0" err="1">
                <a:solidFill>
                  <a:srgbClr val="20B616"/>
                </a:solidFill>
                <a:latin typeface="Courier New" panose="02070309020205020404" pitchFamily="49" charset="0"/>
                <a:cs typeface="Courier New" panose="02070309020205020404" pitchFamily="49" charset="0"/>
                <a:sym typeface="Wingdings" pitchFamily="2" charset="2"/>
              </a:rPr>
              <a:t>biosignalEMG</a:t>
            </a:r>
            <a:r>
              <a:rPr lang="en-US" sz="1400" dirty="0">
                <a:solidFill>
                  <a:srgbClr val="20B616"/>
                </a:solidFill>
              </a:rPr>
              <a:t> R package</a:t>
            </a:r>
          </a:p>
        </p:txBody>
      </p:sp>
      <p:sp>
        <p:nvSpPr>
          <p:cNvPr id="15" name="Right Arrow 14">
            <a:extLst>
              <a:ext uri="{FF2B5EF4-FFF2-40B4-BE49-F238E27FC236}">
                <a16:creationId xmlns:a16="http://schemas.microsoft.com/office/drawing/2014/main" id="{A75EFC7B-B4CA-2F69-F6E3-EE2C537C12E7}"/>
              </a:ext>
            </a:extLst>
          </p:cNvPr>
          <p:cNvSpPr/>
          <p:nvPr/>
        </p:nvSpPr>
        <p:spPr>
          <a:xfrm>
            <a:off x="6340928" y="2770951"/>
            <a:ext cx="664029" cy="385960"/>
          </a:xfrm>
          <a:prstGeom prst="rightArrow">
            <a:avLst>
              <a:gd name="adj1" fmla="val 23046"/>
              <a:gd name="adj2" fmla="val 72935"/>
            </a:avLst>
          </a:prstGeom>
          <a:solidFill>
            <a:srgbClr val="20B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00F6386D-794E-309A-18C5-D6E43AE1D376}"/>
              </a:ext>
            </a:extLst>
          </p:cNvPr>
          <p:cNvSpPr/>
          <p:nvPr/>
        </p:nvSpPr>
        <p:spPr>
          <a:xfrm>
            <a:off x="6315073" y="5131852"/>
            <a:ext cx="664029" cy="385960"/>
          </a:xfrm>
          <a:prstGeom prst="rightArrow">
            <a:avLst>
              <a:gd name="adj1" fmla="val 23046"/>
              <a:gd name="adj2" fmla="val 72935"/>
            </a:avLst>
          </a:prstGeom>
          <a:solidFill>
            <a:srgbClr val="20B61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108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FA4AA-8B14-91F5-82A2-EE1CF0682AA8}"/>
              </a:ext>
            </a:extLst>
          </p:cNvPr>
          <p:cNvSpPr>
            <a:spLocks noGrp="1"/>
          </p:cNvSpPr>
          <p:nvPr>
            <p:ph type="title"/>
          </p:nvPr>
        </p:nvSpPr>
        <p:spPr/>
        <p:txBody>
          <a:bodyPr/>
          <a:lstStyle/>
          <a:p>
            <a:r>
              <a:rPr lang="en-US" dirty="0"/>
              <a:t>Discussion, Next Steps, Limitations</a:t>
            </a:r>
          </a:p>
        </p:txBody>
      </p:sp>
      <p:sp>
        <p:nvSpPr>
          <p:cNvPr id="3" name="Content Placeholder 2">
            <a:extLst>
              <a:ext uri="{FF2B5EF4-FFF2-40B4-BE49-F238E27FC236}">
                <a16:creationId xmlns:a16="http://schemas.microsoft.com/office/drawing/2014/main" id="{6CAB8FF4-E977-C0BE-3324-E48DF18B794E}"/>
              </a:ext>
            </a:extLst>
          </p:cNvPr>
          <p:cNvSpPr>
            <a:spLocks noGrp="1"/>
          </p:cNvSpPr>
          <p:nvPr>
            <p:ph idx="1"/>
          </p:nvPr>
        </p:nvSpPr>
        <p:spPr>
          <a:xfrm>
            <a:off x="838200" y="1567542"/>
            <a:ext cx="10515600" cy="4925333"/>
          </a:xfrm>
        </p:spPr>
        <p:txBody>
          <a:bodyPr>
            <a:normAutofit fontScale="77500" lnSpcReduction="20000"/>
          </a:bodyPr>
          <a:lstStyle/>
          <a:p>
            <a:r>
              <a:rPr lang="en-US" dirty="0"/>
              <a:t>The authors whose work we relied upon used a GARCH model for post-hoc validation of their method. </a:t>
            </a:r>
            <a:r>
              <a:rPr lang="en-US" dirty="0">
                <a:solidFill>
                  <a:srgbClr val="7030A0"/>
                </a:solidFill>
                <a:sym typeface="Wingdings" pitchFamily="2" charset="2"/>
              </a:rPr>
              <a:t> We did not do this.</a:t>
            </a:r>
            <a:endParaRPr lang="en-US" dirty="0"/>
          </a:p>
          <a:p>
            <a:r>
              <a:rPr lang="en-US" dirty="0"/>
              <a:t>Model assumes normal data, but does not necessarily need to be uncorrelated.  </a:t>
            </a:r>
            <a:br>
              <a:rPr lang="en-US" dirty="0"/>
            </a:br>
            <a:r>
              <a:rPr lang="en-US" dirty="0">
                <a:solidFill>
                  <a:srgbClr val="7030A0"/>
                </a:solidFill>
                <a:sym typeface="Wingdings" pitchFamily="2" charset="2"/>
              </a:rPr>
              <a:t> Our data were </a:t>
            </a:r>
            <a:r>
              <a:rPr lang="en-US" i="1" dirty="0">
                <a:solidFill>
                  <a:srgbClr val="7030A0"/>
                </a:solidFill>
                <a:sym typeface="Wingdings" pitchFamily="2" charset="2"/>
              </a:rPr>
              <a:t>questionably</a:t>
            </a:r>
            <a:r>
              <a:rPr lang="en-US" dirty="0">
                <a:solidFill>
                  <a:srgbClr val="7030A0"/>
                </a:solidFill>
                <a:sym typeface="Wingdings" pitchFamily="2" charset="2"/>
              </a:rPr>
              <a:t> normal.</a:t>
            </a:r>
          </a:p>
          <a:p>
            <a:r>
              <a:rPr lang="en-US" dirty="0">
                <a:sym typeface="Wingdings" pitchFamily="2" charset="2"/>
              </a:rPr>
              <a:t>Model performance was not objectively measured. This should be done in future work, with more data. </a:t>
            </a:r>
            <a:r>
              <a:rPr lang="en-US" dirty="0">
                <a:solidFill>
                  <a:srgbClr val="7030A0"/>
                </a:solidFill>
                <a:sym typeface="Wingdings" pitchFamily="2" charset="2"/>
              </a:rPr>
              <a:t> Would require cross-validation with known “true” On-Off times.</a:t>
            </a:r>
          </a:p>
          <a:p>
            <a:r>
              <a:rPr lang="en-US" dirty="0"/>
              <a:t>Overall, model performed better than expected, considering it was developed and tested by original authors with synthetic data only. </a:t>
            </a:r>
            <a:r>
              <a:rPr lang="en-US" dirty="0">
                <a:solidFill>
                  <a:srgbClr val="7030A0"/>
                </a:solidFill>
                <a:sym typeface="Wingdings" pitchFamily="2" charset="2"/>
              </a:rPr>
              <a:t> We used real-world, messy data.</a:t>
            </a:r>
            <a:endParaRPr lang="en-US" dirty="0"/>
          </a:p>
          <a:p>
            <a:r>
              <a:rPr lang="en-US" dirty="0"/>
              <a:t>Future steps include modifying the algorithm. </a:t>
            </a:r>
            <a:r>
              <a:rPr lang="en-US" dirty="0">
                <a:solidFill>
                  <a:srgbClr val="7030A0"/>
                </a:solidFill>
                <a:sym typeface="Wingdings" pitchFamily="2" charset="2"/>
              </a:rPr>
              <a:t> D</a:t>
            </a:r>
            <a:r>
              <a:rPr lang="en-US" dirty="0">
                <a:solidFill>
                  <a:srgbClr val="7030A0"/>
                </a:solidFill>
              </a:rPr>
              <a:t>etect phases of data with 3 or more variance terms.</a:t>
            </a:r>
          </a:p>
          <a:p>
            <a:r>
              <a:rPr lang="en-US" dirty="0"/>
              <a:t>Hyperparameters were not objectively optimized. </a:t>
            </a:r>
            <a:r>
              <a:rPr lang="en-US" dirty="0">
                <a:solidFill>
                  <a:srgbClr val="7030A0"/>
                </a:solidFill>
                <a:sym typeface="Wingdings" pitchFamily="2" charset="2"/>
              </a:rPr>
              <a:t> Could do this in the future. </a:t>
            </a:r>
            <a:endParaRPr lang="en-US" dirty="0"/>
          </a:p>
          <a:p>
            <a:r>
              <a:rPr lang="en-US" dirty="0"/>
              <a:t>Ideally, the method could be used for batch-processing or classifying patterns in a full data set. </a:t>
            </a:r>
            <a:r>
              <a:rPr lang="en-US" dirty="0">
                <a:solidFill>
                  <a:srgbClr val="7030A0"/>
                </a:solidFill>
                <a:sym typeface="Wingdings" pitchFamily="2" charset="2"/>
              </a:rPr>
              <a:t> Properly designed study with quality-controlled data collection to minimize sources of error.</a:t>
            </a:r>
            <a:endParaRPr lang="en-US" dirty="0"/>
          </a:p>
          <a:p>
            <a:endParaRPr lang="en-US" dirty="0"/>
          </a:p>
          <a:p>
            <a:endParaRPr lang="en-US" dirty="0"/>
          </a:p>
        </p:txBody>
      </p:sp>
    </p:spTree>
    <p:extLst>
      <p:ext uri="{BB962C8B-B14F-4D97-AF65-F5344CB8AC3E}">
        <p14:creationId xmlns:p14="http://schemas.microsoft.com/office/powerpoint/2010/main" val="2722934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4D6A9-855A-3ACC-0B7A-B7AA17D83FA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C83E867-CDC9-4B9F-720E-C8DE28745CAB}"/>
              </a:ext>
            </a:extLst>
          </p:cNvPr>
          <p:cNvSpPr>
            <a:spLocks noGrp="1"/>
          </p:cNvSpPr>
          <p:nvPr>
            <p:ph idx="1"/>
          </p:nvPr>
        </p:nvSpPr>
        <p:spPr/>
        <p:txBody>
          <a:bodyPr>
            <a:normAutofit/>
          </a:bodyPr>
          <a:lstStyle/>
          <a:p>
            <a:pPr marL="466725" indent="-457200">
              <a:buNone/>
            </a:pPr>
            <a:r>
              <a:rPr lang="en-US" sz="1600" dirty="0"/>
              <a:t>Esquivel-</a:t>
            </a:r>
            <a:r>
              <a:rPr lang="en-US" sz="1600" dirty="0" err="1"/>
              <a:t>Frausto</a:t>
            </a:r>
            <a:r>
              <a:rPr lang="en-US" sz="1600" dirty="0"/>
              <a:t> ME, Guerrero J, Macias-Diaz J (2010). Activity pattern detection in electroneurographic and electromyogram signals through a heteroscedastic change-point method. </a:t>
            </a:r>
            <a:r>
              <a:rPr lang="en-US" sz="1600" i="1" dirty="0"/>
              <a:t>Mathematical Biosciences, 224</a:t>
            </a:r>
            <a:r>
              <a:rPr lang="en-US" sz="1600" dirty="0"/>
              <a:t>, 109-117. </a:t>
            </a:r>
            <a:r>
              <a:rPr lang="en-US" sz="1600" dirty="0">
                <a:hlinkClick r:id="rId2"/>
              </a:rPr>
              <a:t>https://doi.org/10.1016/j.mbs.2010.01.001</a:t>
            </a:r>
            <a:r>
              <a:rPr lang="en-US" sz="1600" dirty="0"/>
              <a:t> </a:t>
            </a:r>
          </a:p>
          <a:p>
            <a:pPr marL="466725" indent="-457200">
              <a:buNone/>
            </a:pPr>
            <a:r>
              <a:rPr lang="en-US" sz="1600" dirty="0"/>
              <a:t>Guerrero J, Macias-Diaz J (2018). _</a:t>
            </a:r>
            <a:r>
              <a:rPr lang="en-US" sz="1600" dirty="0" err="1"/>
              <a:t>biosignalEMG</a:t>
            </a:r>
            <a:r>
              <a:rPr lang="en-US" sz="1600" dirty="0"/>
              <a:t>: Tools for Electromyogram Signals (EMG) Analysis_. R package version 2.1.0, &lt;https://CRAN.R-</a:t>
            </a:r>
            <a:r>
              <a:rPr lang="en-US" sz="1600" dirty="0" err="1"/>
              <a:t>project.org</a:t>
            </a:r>
            <a:r>
              <a:rPr lang="en-US" sz="1600" dirty="0"/>
              <a:t>/package=</a:t>
            </a:r>
            <a:r>
              <a:rPr lang="en-US" sz="1600" dirty="0" err="1"/>
              <a:t>biosignalEMG</a:t>
            </a:r>
            <a:r>
              <a:rPr lang="en-US" sz="1600" dirty="0"/>
              <a:t>&gt;.</a:t>
            </a:r>
          </a:p>
          <a:p>
            <a:pPr marL="466725" indent="-457200">
              <a:buNone/>
            </a:pPr>
            <a:r>
              <a:rPr lang="en-US" sz="1600" dirty="0"/>
              <a:t>Guerrero J, Macias-Diaz J (2014). A computational method for the detection of activation/deactivation patterns in biological signals with three levels of electric intensity. </a:t>
            </a:r>
            <a:r>
              <a:rPr lang="en-US" sz="1600" i="1" dirty="0"/>
              <a:t>Mathematical Biosciences, 248</a:t>
            </a:r>
            <a:r>
              <a:rPr lang="en-US" sz="1600" dirty="0"/>
              <a:t>, 117-127. </a:t>
            </a:r>
            <a:r>
              <a:rPr lang="en-US" sz="1600" dirty="0">
                <a:hlinkClick r:id="rId3"/>
              </a:rPr>
              <a:t>http://dx.doi.org/10.1016/j.mbs.2013.12.010</a:t>
            </a:r>
            <a:endParaRPr lang="en-US" sz="1600" dirty="0"/>
          </a:p>
          <a:p>
            <a:pPr marL="466725" indent="-457200">
              <a:buNone/>
            </a:pPr>
            <a:r>
              <a:rPr lang="en-US" sz="1600" dirty="0"/>
              <a:t>Kandel ER, Koester JD, Mack SH, </a:t>
            </a:r>
            <a:r>
              <a:rPr lang="en-US" sz="1600" dirty="0" err="1"/>
              <a:t>Siegelbaum</a:t>
            </a:r>
            <a:r>
              <a:rPr lang="en-US" sz="1600" dirty="0"/>
              <a:t> SA (2021). </a:t>
            </a:r>
            <a:r>
              <a:rPr lang="en-US" sz="1600" i="1" dirty="0"/>
              <a:t>Principles of Neural Science, 6</a:t>
            </a:r>
            <a:r>
              <a:rPr lang="en-US" sz="1600" i="1" baseline="30000" dirty="0"/>
              <a:t>th</a:t>
            </a:r>
            <a:r>
              <a:rPr lang="en-US" sz="1600" i="1" dirty="0"/>
              <a:t> Ed.</a:t>
            </a:r>
            <a:r>
              <a:rPr lang="en-US" sz="1600" dirty="0"/>
              <a:t> McGraw-Hill.</a:t>
            </a:r>
          </a:p>
          <a:p>
            <a:pPr marL="466725" indent="-457200">
              <a:buNone/>
            </a:pPr>
            <a:r>
              <a:rPr lang="en-US" sz="1600" dirty="0"/>
              <a:t>Stern RM, Ray WJ, Quigley KS (2001). </a:t>
            </a:r>
            <a:r>
              <a:rPr lang="en-US" sz="1600" i="1" dirty="0"/>
              <a:t>Psychophysiological Recording, 2</a:t>
            </a:r>
            <a:r>
              <a:rPr lang="en-US" sz="1600" i="1" baseline="30000" dirty="0"/>
              <a:t>nd</a:t>
            </a:r>
            <a:r>
              <a:rPr lang="en-US" sz="1600" i="1" dirty="0"/>
              <a:t> Ed.</a:t>
            </a:r>
            <a:r>
              <a:rPr lang="en-US" sz="1600" dirty="0"/>
              <a:t> Oxford University Press.</a:t>
            </a:r>
          </a:p>
          <a:p>
            <a:pPr marL="466725" indent="-457200">
              <a:buNone/>
            </a:pPr>
            <a:r>
              <a:rPr lang="en-US" sz="1600" dirty="0"/>
              <a:t>Werner JM, Berggren J, Kim G, Loffredo K, Pascual M, Tiongson E, </a:t>
            </a:r>
            <a:r>
              <a:rPr lang="en-US" sz="1600" dirty="0" err="1"/>
              <a:t>Seruya</a:t>
            </a:r>
            <a:r>
              <a:rPr lang="en-US" sz="1600" dirty="0"/>
              <a:t> M (2020). Recommendations for therapy following nerve transfer for children with acute flaccid myelitis. </a:t>
            </a:r>
            <a:r>
              <a:rPr lang="en-US" sz="1600" i="1" dirty="0"/>
              <a:t>Physical &amp; Occupational Therapy In Pediatrics, 41</a:t>
            </a:r>
            <a:r>
              <a:rPr lang="en-US" sz="1600" dirty="0"/>
              <a:t>(2), 209-226. </a:t>
            </a:r>
            <a:r>
              <a:rPr lang="en-US" sz="1600" dirty="0">
                <a:hlinkClick r:id="rId4"/>
              </a:rPr>
              <a:t>https://doi.org/10.1080/01942638.2020.1822981</a:t>
            </a:r>
            <a:r>
              <a:rPr lang="en-US" sz="1600" dirty="0"/>
              <a:t> </a:t>
            </a:r>
          </a:p>
          <a:p>
            <a:pPr marL="466725" indent="-457200">
              <a:buNone/>
            </a:pPr>
            <a:endParaRPr lang="en-US" sz="1600" dirty="0"/>
          </a:p>
          <a:p>
            <a:pPr marL="466725" indent="-457200">
              <a:buNone/>
            </a:pPr>
            <a:r>
              <a:rPr lang="en-US" sz="1600" dirty="0"/>
              <a:t> </a:t>
            </a:r>
          </a:p>
        </p:txBody>
      </p:sp>
    </p:spTree>
    <p:extLst>
      <p:ext uri="{BB962C8B-B14F-4D97-AF65-F5344CB8AC3E}">
        <p14:creationId xmlns:p14="http://schemas.microsoft.com/office/powerpoint/2010/main" val="3121587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A08A-A05F-0B9B-7036-25884870D6EE}"/>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50717491-F839-93E9-39E5-B2DF3AC06DBA}"/>
              </a:ext>
            </a:extLst>
          </p:cNvPr>
          <p:cNvSpPr>
            <a:spLocks noGrp="1"/>
          </p:cNvSpPr>
          <p:nvPr>
            <p:ph idx="1"/>
          </p:nvPr>
        </p:nvSpPr>
        <p:spPr>
          <a:xfrm>
            <a:off x="838200" y="1546095"/>
            <a:ext cx="6159500" cy="4946780"/>
          </a:xfrm>
        </p:spPr>
        <p:txBody>
          <a:bodyPr>
            <a:normAutofit fontScale="92500"/>
          </a:bodyPr>
          <a:lstStyle/>
          <a:p>
            <a:r>
              <a:rPr lang="en-US" dirty="0"/>
              <a:t>Peripheral motor nerves power muscles </a:t>
            </a:r>
          </a:p>
          <a:p>
            <a:r>
              <a:rPr lang="en-US" dirty="0"/>
              <a:t>Injury or disease of nerves is permanently paralyzing</a:t>
            </a:r>
          </a:p>
          <a:p>
            <a:r>
              <a:rPr lang="en-US" dirty="0"/>
              <a:t>Nerve (mostly) cannot be simply repaired, but other redundant </a:t>
            </a:r>
            <a:br>
              <a:rPr lang="en-US" dirty="0"/>
            </a:br>
            <a:r>
              <a:rPr lang="en-US" dirty="0"/>
              <a:t>nerves may be surgically moved to power the paralyzed muscle</a:t>
            </a:r>
          </a:p>
          <a:p>
            <a:r>
              <a:rPr lang="en-US" dirty="0"/>
              <a:t>Nerve transfers—a type of microsurgery to “re-wire” the muscles</a:t>
            </a:r>
          </a:p>
          <a:p>
            <a:r>
              <a:rPr lang="en-US" dirty="0"/>
              <a:t>Re-innervation of the healthy nerve into the muscle is a slow process with uncertain results</a:t>
            </a:r>
          </a:p>
          <a:p>
            <a:endParaRPr lang="en-US" dirty="0"/>
          </a:p>
        </p:txBody>
      </p:sp>
      <p:pic>
        <p:nvPicPr>
          <p:cNvPr id="6146" name="Picture 2">
            <a:extLst>
              <a:ext uri="{FF2B5EF4-FFF2-40B4-BE49-F238E27FC236}">
                <a16:creationId xmlns:a16="http://schemas.microsoft.com/office/drawing/2014/main" id="{270D9DE5-90B3-DAD4-7634-946369FFC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404"/>
          <a:stretch/>
        </p:blipFill>
        <p:spPr bwMode="auto">
          <a:xfrm>
            <a:off x="7387296" y="38400"/>
            <a:ext cx="4662980" cy="396289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Baby Nerve Transfer and Grafting Surgery Compensation in New York">
            <a:extLst>
              <a:ext uri="{FF2B5EF4-FFF2-40B4-BE49-F238E27FC236}">
                <a16:creationId xmlns:a16="http://schemas.microsoft.com/office/drawing/2014/main" id="{6F2ABDB1-B378-2085-CDCE-7A03F36637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49" t="2855" r="5656" b="42020"/>
          <a:stretch/>
        </p:blipFill>
        <p:spPr bwMode="auto">
          <a:xfrm>
            <a:off x="6997700" y="4001294"/>
            <a:ext cx="4584470" cy="27762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96C42C-406E-B6E3-7D76-CDB4C362BF8F}"/>
              </a:ext>
            </a:extLst>
          </p:cNvPr>
          <p:cNvSpPr txBox="1"/>
          <p:nvPr/>
        </p:nvSpPr>
        <p:spPr>
          <a:xfrm>
            <a:off x="1718530" y="6581001"/>
            <a:ext cx="5668766" cy="276999"/>
          </a:xfrm>
          <a:prstGeom prst="rect">
            <a:avLst/>
          </a:prstGeom>
          <a:noFill/>
        </p:spPr>
        <p:txBody>
          <a:bodyPr wrap="square" rtlCol="0">
            <a:spAutoFit/>
          </a:bodyPr>
          <a:lstStyle/>
          <a:p>
            <a:r>
              <a:rPr lang="en-US" sz="1200" dirty="0"/>
              <a:t>Werner JM, Berggren J, Kim G, Loffredo K, Pascual M, Tiongson E, </a:t>
            </a:r>
            <a:r>
              <a:rPr lang="en-US" sz="1200" dirty="0" err="1"/>
              <a:t>Seruya</a:t>
            </a:r>
            <a:r>
              <a:rPr lang="en-US" sz="1200" dirty="0"/>
              <a:t> M (2020)</a:t>
            </a:r>
          </a:p>
        </p:txBody>
      </p:sp>
    </p:spTree>
    <p:extLst>
      <p:ext uri="{BB962C8B-B14F-4D97-AF65-F5344CB8AC3E}">
        <p14:creationId xmlns:p14="http://schemas.microsoft.com/office/powerpoint/2010/main" val="655151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F9F1F71B-871D-8B16-CFF3-A713BCEA8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1710" y="2021848"/>
            <a:ext cx="4129520" cy="3948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00ACBE-F607-918A-6A58-B56B335F27B4}"/>
              </a:ext>
            </a:extLst>
          </p:cNvPr>
          <p:cNvSpPr>
            <a:spLocks noGrp="1"/>
          </p:cNvSpPr>
          <p:nvPr>
            <p:ph type="title"/>
          </p:nvPr>
        </p:nvSpPr>
        <p:spPr/>
        <p:txBody>
          <a:bodyPr/>
          <a:lstStyle/>
          <a:p>
            <a:r>
              <a:rPr lang="en-US" dirty="0"/>
              <a:t>EMG Data from a Patient Who </a:t>
            </a:r>
            <a:br>
              <a:rPr lang="en-US" dirty="0"/>
            </a:br>
            <a:r>
              <a:rPr lang="en-US" dirty="0"/>
              <a:t>Underwent Nerve Transfer</a:t>
            </a:r>
          </a:p>
        </p:txBody>
      </p:sp>
      <p:sp>
        <p:nvSpPr>
          <p:cNvPr id="3" name="Content Placeholder 2">
            <a:extLst>
              <a:ext uri="{FF2B5EF4-FFF2-40B4-BE49-F238E27FC236}">
                <a16:creationId xmlns:a16="http://schemas.microsoft.com/office/drawing/2014/main" id="{C6FBA4C3-DEA6-E6D6-BF02-1FC8AB077032}"/>
              </a:ext>
            </a:extLst>
          </p:cNvPr>
          <p:cNvSpPr>
            <a:spLocks noGrp="1"/>
          </p:cNvSpPr>
          <p:nvPr>
            <p:ph idx="1"/>
          </p:nvPr>
        </p:nvSpPr>
        <p:spPr>
          <a:xfrm>
            <a:off x="491940" y="1850930"/>
            <a:ext cx="3419770" cy="4742909"/>
          </a:xfrm>
        </p:spPr>
        <p:txBody>
          <a:bodyPr>
            <a:normAutofit fontScale="92500"/>
          </a:bodyPr>
          <a:lstStyle/>
          <a:p>
            <a:r>
              <a:rPr lang="en-US" sz="2600" dirty="0"/>
              <a:t>6-year-old girl</a:t>
            </a:r>
          </a:p>
          <a:p>
            <a:r>
              <a:rPr lang="en-US" sz="2600" dirty="0"/>
              <a:t>Viral paralysis of one shoulder with transfer of medial pectoral nerve to axillary nerve</a:t>
            </a:r>
          </a:p>
          <a:p>
            <a:r>
              <a:rPr lang="en-US" sz="2600" dirty="0"/>
              <a:t>Surface EMG recorded from the deltoid (shoulder) </a:t>
            </a:r>
          </a:p>
          <a:p>
            <a:pPr marL="577850" lvl="1" indent="-212725"/>
            <a:r>
              <a:rPr lang="en-US" dirty="0"/>
              <a:t>At rest (</a:t>
            </a:r>
            <a:r>
              <a:rPr lang="en-US" dirty="0">
                <a:solidFill>
                  <a:srgbClr val="0070C0"/>
                </a:solidFill>
              </a:rPr>
              <a:t>baseline</a:t>
            </a:r>
            <a:r>
              <a:rPr lang="en-US" dirty="0"/>
              <a:t>)</a:t>
            </a:r>
          </a:p>
          <a:p>
            <a:pPr marL="577850" lvl="1" indent="-212725"/>
            <a:r>
              <a:rPr lang="en-US" dirty="0" err="1"/>
              <a:t>Chest+shoulder</a:t>
            </a:r>
            <a:r>
              <a:rPr lang="en-US" dirty="0"/>
              <a:t> (</a:t>
            </a:r>
            <a:r>
              <a:rPr lang="en-US" dirty="0">
                <a:solidFill>
                  <a:srgbClr val="0070C0"/>
                </a:solidFill>
              </a:rPr>
              <a:t>low</a:t>
            </a:r>
            <a:r>
              <a:rPr lang="en-US" dirty="0"/>
              <a:t>)</a:t>
            </a:r>
          </a:p>
          <a:p>
            <a:pPr marL="577850" lvl="1" indent="-212725"/>
            <a:r>
              <a:rPr lang="en-US" dirty="0"/>
              <a:t>Resistance added </a:t>
            </a:r>
            <a:r>
              <a:rPr lang="en-US" dirty="0" err="1"/>
              <a:t>chest+shoulder</a:t>
            </a:r>
            <a:r>
              <a:rPr lang="en-US" dirty="0"/>
              <a:t> (</a:t>
            </a:r>
            <a:r>
              <a:rPr lang="en-US" dirty="0">
                <a:solidFill>
                  <a:srgbClr val="0070C0"/>
                </a:solidFill>
              </a:rPr>
              <a:t>high</a:t>
            </a:r>
            <a:r>
              <a:rPr lang="en-US" dirty="0"/>
              <a:t>)</a:t>
            </a:r>
          </a:p>
          <a:p>
            <a:pPr lvl="1"/>
            <a:endParaRPr lang="en-US" dirty="0"/>
          </a:p>
        </p:txBody>
      </p:sp>
      <p:pic>
        <p:nvPicPr>
          <p:cNvPr id="33" name="Picture 32">
            <a:extLst>
              <a:ext uri="{FF2B5EF4-FFF2-40B4-BE49-F238E27FC236}">
                <a16:creationId xmlns:a16="http://schemas.microsoft.com/office/drawing/2014/main" id="{EF3CBA66-D73F-C93D-1202-2965C1D2B548}"/>
              </a:ext>
            </a:extLst>
          </p:cNvPr>
          <p:cNvPicPr>
            <a:picLocks noChangeAspect="1"/>
          </p:cNvPicPr>
          <p:nvPr/>
        </p:nvPicPr>
        <p:blipFill rotWithShape="1">
          <a:blip r:embed="rId4"/>
          <a:srcRect l="22906"/>
          <a:stretch/>
        </p:blipFill>
        <p:spPr>
          <a:xfrm>
            <a:off x="10241598" y="4490920"/>
            <a:ext cx="1950402" cy="2367080"/>
          </a:xfrm>
          <a:prstGeom prst="rect">
            <a:avLst/>
          </a:prstGeom>
        </p:spPr>
      </p:pic>
      <p:pic>
        <p:nvPicPr>
          <p:cNvPr id="34" name="Picture 33">
            <a:extLst>
              <a:ext uri="{FF2B5EF4-FFF2-40B4-BE49-F238E27FC236}">
                <a16:creationId xmlns:a16="http://schemas.microsoft.com/office/drawing/2014/main" id="{5EB785C2-4E5F-BFCB-EF15-105AD065555D}"/>
              </a:ext>
            </a:extLst>
          </p:cNvPr>
          <p:cNvPicPr>
            <a:picLocks noChangeAspect="1"/>
          </p:cNvPicPr>
          <p:nvPr/>
        </p:nvPicPr>
        <p:blipFill>
          <a:blip r:embed="rId5"/>
          <a:stretch>
            <a:fillRect/>
          </a:stretch>
        </p:blipFill>
        <p:spPr>
          <a:xfrm>
            <a:off x="8137527" y="4603638"/>
            <a:ext cx="2104071" cy="2254362"/>
          </a:xfrm>
          <a:prstGeom prst="rect">
            <a:avLst/>
          </a:prstGeom>
        </p:spPr>
      </p:pic>
      <p:pic>
        <p:nvPicPr>
          <p:cNvPr id="36" name="Picture 35">
            <a:extLst>
              <a:ext uri="{FF2B5EF4-FFF2-40B4-BE49-F238E27FC236}">
                <a16:creationId xmlns:a16="http://schemas.microsoft.com/office/drawing/2014/main" id="{C826778F-5A23-C6BA-18A5-923B60BE0866}"/>
              </a:ext>
            </a:extLst>
          </p:cNvPr>
          <p:cNvPicPr>
            <a:picLocks noChangeAspect="1"/>
          </p:cNvPicPr>
          <p:nvPr/>
        </p:nvPicPr>
        <p:blipFill>
          <a:blip r:embed="rId6"/>
          <a:stretch>
            <a:fillRect/>
          </a:stretch>
        </p:blipFill>
        <p:spPr>
          <a:xfrm>
            <a:off x="7747928" y="194604"/>
            <a:ext cx="3952132" cy="4119516"/>
          </a:xfrm>
          <a:prstGeom prst="rect">
            <a:avLst/>
          </a:prstGeom>
        </p:spPr>
      </p:pic>
      <p:sp>
        <p:nvSpPr>
          <p:cNvPr id="37" name="TextBox 36">
            <a:extLst>
              <a:ext uri="{FF2B5EF4-FFF2-40B4-BE49-F238E27FC236}">
                <a16:creationId xmlns:a16="http://schemas.microsoft.com/office/drawing/2014/main" id="{24DF2F84-6DFA-6523-4C72-BD19D0B8CF97}"/>
              </a:ext>
            </a:extLst>
          </p:cNvPr>
          <p:cNvSpPr txBox="1"/>
          <p:nvPr/>
        </p:nvSpPr>
        <p:spPr>
          <a:xfrm>
            <a:off x="1718530" y="6581001"/>
            <a:ext cx="5668766" cy="276999"/>
          </a:xfrm>
          <a:prstGeom prst="rect">
            <a:avLst/>
          </a:prstGeom>
          <a:noFill/>
        </p:spPr>
        <p:txBody>
          <a:bodyPr wrap="square" rtlCol="0">
            <a:spAutoFit/>
          </a:bodyPr>
          <a:lstStyle/>
          <a:p>
            <a:r>
              <a:rPr lang="en-US" sz="1200" dirty="0"/>
              <a:t>Werner JM, Berggren J, Kim G, Loffredo K, Pascual M, Tiongson E, </a:t>
            </a:r>
            <a:r>
              <a:rPr lang="en-US" sz="1200" dirty="0" err="1"/>
              <a:t>Seruya</a:t>
            </a:r>
            <a:r>
              <a:rPr lang="en-US" sz="1200" dirty="0"/>
              <a:t> M (2020)</a:t>
            </a:r>
          </a:p>
        </p:txBody>
      </p:sp>
    </p:spTree>
    <p:extLst>
      <p:ext uri="{BB962C8B-B14F-4D97-AF65-F5344CB8AC3E}">
        <p14:creationId xmlns:p14="http://schemas.microsoft.com/office/powerpoint/2010/main" val="1988879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1497-A1A7-32DA-498C-C0044A93EAA3}"/>
              </a:ext>
            </a:extLst>
          </p:cNvPr>
          <p:cNvSpPr>
            <a:spLocks noGrp="1"/>
          </p:cNvSpPr>
          <p:nvPr>
            <p:ph type="title"/>
          </p:nvPr>
        </p:nvSpPr>
        <p:spPr/>
        <p:txBody>
          <a:bodyPr/>
          <a:lstStyle/>
          <a:p>
            <a:r>
              <a:rPr lang="en-US" dirty="0"/>
              <a:t>Physiology of Muscle</a:t>
            </a:r>
          </a:p>
        </p:txBody>
      </p:sp>
      <p:pic>
        <p:nvPicPr>
          <p:cNvPr id="4" name="Picture 3" descr="An illustration shows the movement of action potential along the length of a muscle cell. A muscle cell consists of negative charges along the inner side and positive charges along the outer side. An axon terminal is at the end plate of sarcolemma that is lined with acetylcholine receptors. Action potential is at the end plate. Sodium cations enter the cell, resulting in positive charges along the inner side. When the action potential moves along the length of the cell, potassium cations leave the cell from the region where action potential existed, causing the inner side of the cell to have negative charges again.">
            <a:extLst>
              <a:ext uri="{FF2B5EF4-FFF2-40B4-BE49-F238E27FC236}">
                <a16:creationId xmlns:a16="http://schemas.microsoft.com/office/drawing/2014/main" id="{27705953-F919-5C63-3A70-6B1233EC23F2}"/>
              </a:ext>
            </a:extLst>
          </p:cNvPr>
          <p:cNvPicPr>
            <a:picLocks noChangeAspect="1"/>
          </p:cNvPicPr>
          <p:nvPr/>
        </p:nvPicPr>
        <p:blipFill rotWithShape="1">
          <a:blip r:embed="rId3"/>
          <a:srcRect l="11828" r="9975"/>
          <a:stretch/>
        </p:blipFill>
        <p:spPr>
          <a:xfrm>
            <a:off x="8204200" y="609600"/>
            <a:ext cx="3694327" cy="5638800"/>
          </a:xfrm>
          <a:prstGeom prst="rect">
            <a:avLst/>
          </a:prstGeom>
        </p:spPr>
      </p:pic>
      <p:pic>
        <p:nvPicPr>
          <p:cNvPr id="5" name="Picture 4" descr="An illustration shows a neuromuscular junction, N M J, in a skeletal muscle cell. A muscle cell consists of myofibrils encapsulated in sarcolemma. The axon terminals of a motor neuron are on the surface of a muscle cell at the neuromuscular junction, N M J. The surface of the muscle cell at N M J is the motor end plate.">
            <a:extLst>
              <a:ext uri="{FF2B5EF4-FFF2-40B4-BE49-F238E27FC236}">
                <a16:creationId xmlns:a16="http://schemas.microsoft.com/office/drawing/2014/main" id="{520F8108-3001-DD4F-03D7-53B8C82B7E33}"/>
              </a:ext>
            </a:extLst>
          </p:cNvPr>
          <p:cNvPicPr>
            <a:picLocks noChangeAspect="1"/>
          </p:cNvPicPr>
          <p:nvPr/>
        </p:nvPicPr>
        <p:blipFill rotWithShape="1">
          <a:blip r:embed="rId4"/>
          <a:srcRect t="16252" r="2656" b="11622"/>
          <a:stretch/>
        </p:blipFill>
        <p:spPr>
          <a:xfrm>
            <a:off x="293473" y="1433727"/>
            <a:ext cx="3880575" cy="3211545"/>
          </a:xfrm>
          <a:prstGeom prst="rect">
            <a:avLst/>
          </a:prstGeom>
        </p:spPr>
      </p:pic>
      <p:pic>
        <p:nvPicPr>
          <p:cNvPr id="6" name="Picture 5" descr="A graph shows the change in membrane potential over time. The horizontal axis is labeled time. The vertical axis is labeled membrane potential in millivolts and ranges from negative 90 to positive 30. The resting membrane potential is negative 90 millivolts. There is a sharp spike in the potential to positive 30 millivolts, labeled depolarizing, a sharp fall to a value slightly lower than negative 90 millivolts, labeled repolarizing, and then a constant potential at negative 90 millivolts again. The repolarizing region corresponds to muscle fiber action potential.">
            <a:extLst>
              <a:ext uri="{FF2B5EF4-FFF2-40B4-BE49-F238E27FC236}">
                <a16:creationId xmlns:a16="http://schemas.microsoft.com/office/drawing/2014/main" id="{C03CC78F-1397-FC27-6B61-AA9C2E81FB41}"/>
              </a:ext>
            </a:extLst>
          </p:cNvPr>
          <p:cNvPicPr>
            <a:picLocks noChangeAspect="1"/>
          </p:cNvPicPr>
          <p:nvPr/>
        </p:nvPicPr>
        <p:blipFill>
          <a:blip r:embed="rId5"/>
          <a:stretch>
            <a:fillRect/>
          </a:stretch>
        </p:blipFill>
        <p:spPr>
          <a:xfrm>
            <a:off x="3833854" y="4090031"/>
            <a:ext cx="4524292" cy="2668483"/>
          </a:xfrm>
          <a:prstGeom prst="rect">
            <a:avLst/>
          </a:prstGeom>
        </p:spPr>
      </p:pic>
      <p:sp>
        <p:nvSpPr>
          <p:cNvPr id="10" name="Content Placeholder 2">
            <a:extLst>
              <a:ext uri="{FF2B5EF4-FFF2-40B4-BE49-F238E27FC236}">
                <a16:creationId xmlns:a16="http://schemas.microsoft.com/office/drawing/2014/main" id="{6885B384-DF15-340A-5758-4E37991D51C8}"/>
              </a:ext>
            </a:extLst>
          </p:cNvPr>
          <p:cNvSpPr txBox="1">
            <a:spLocks/>
          </p:cNvSpPr>
          <p:nvPr/>
        </p:nvSpPr>
        <p:spPr>
          <a:xfrm>
            <a:off x="4502837" y="1690688"/>
            <a:ext cx="3429000" cy="1955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Action potential—electrical impulse that travels along a motor neuron, causing depolarization of the muscle cell</a:t>
            </a:r>
          </a:p>
          <a:p>
            <a:endParaRPr lang="en-US" dirty="0"/>
          </a:p>
        </p:txBody>
      </p:sp>
      <p:sp>
        <p:nvSpPr>
          <p:cNvPr id="11" name="TextBox 10">
            <a:extLst>
              <a:ext uri="{FF2B5EF4-FFF2-40B4-BE49-F238E27FC236}">
                <a16:creationId xmlns:a16="http://schemas.microsoft.com/office/drawing/2014/main" id="{D34D2C90-438F-9318-0CBD-56677B009F49}"/>
              </a:ext>
            </a:extLst>
          </p:cNvPr>
          <p:cNvSpPr txBox="1"/>
          <p:nvPr/>
        </p:nvSpPr>
        <p:spPr>
          <a:xfrm>
            <a:off x="98075" y="6581001"/>
            <a:ext cx="5668766" cy="276999"/>
          </a:xfrm>
          <a:prstGeom prst="rect">
            <a:avLst/>
          </a:prstGeom>
          <a:noFill/>
        </p:spPr>
        <p:txBody>
          <a:bodyPr wrap="square" rtlCol="0">
            <a:spAutoFit/>
          </a:bodyPr>
          <a:lstStyle/>
          <a:p>
            <a:r>
              <a:rPr lang="en-US" sz="1200" dirty="0"/>
              <a:t>Kandel ER, Koester JD, Mack SH, </a:t>
            </a:r>
            <a:r>
              <a:rPr lang="en-US" sz="1200" dirty="0" err="1"/>
              <a:t>Siegelbaum</a:t>
            </a:r>
            <a:r>
              <a:rPr lang="en-US" sz="1200" dirty="0"/>
              <a:t> SA (2021) </a:t>
            </a:r>
          </a:p>
        </p:txBody>
      </p:sp>
    </p:spTree>
    <p:extLst>
      <p:ext uri="{BB962C8B-B14F-4D97-AF65-F5344CB8AC3E}">
        <p14:creationId xmlns:p14="http://schemas.microsoft.com/office/powerpoint/2010/main" val="3411320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1497-A1A7-32DA-498C-C0044A93EAA3}"/>
              </a:ext>
            </a:extLst>
          </p:cNvPr>
          <p:cNvSpPr>
            <a:spLocks noGrp="1"/>
          </p:cNvSpPr>
          <p:nvPr>
            <p:ph type="title"/>
          </p:nvPr>
        </p:nvSpPr>
        <p:spPr/>
        <p:txBody>
          <a:bodyPr/>
          <a:lstStyle/>
          <a:p>
            <a:pPr algn="r"/>
            <a:r>
              <a:rPr lang="en-US" dirty="0"/>
              <a:t>Physiology of Muscle</a:t>
            </a:r>
          </a:p>
        </p:txBody>
      </p:sp>
      <p:pic>
        <p:nvPicPr>
          <p:cNvPr id="7" name="Picture 6" descr="Two graphs show the change in membrane potential and muscle fiber tension over time. In both graphs, the horizontal axis is labeled time in milliseconds and ranges from 0 to 100 in increments of 10. In the first graph, the vertical axis is labeled membrane potential in millivolts and ranges from negative 90 to positive 30. A line is plotted through (0, negative 90), (9, negative 90), (10, positive 30), (12, negative 95), (14, negative 90), and (100, negative 90). In the second graph, the vertical axis is labeled muscle fiber tension in milligrams. Latent period is till 13 seconds, contraction period is between 13 and 37 seconds, and the relaxation period is after 37 seconds. During latent period, the tension is low. During contraction period, the tension increases to a peak. During relaxation period, the tension decreases. All data are approximate.">
            <a:extLst>
              <a:ext uri="{FF2B5EF4-FFF2-40B4-BE49-F238E27FC236}">
                <a16:creationId xmlns:a16="http://schemas.microsoft.com/office/drawing/2014/main" id="{D7C46893-1ACD-BF7F-945B-BF6F08BDBAF5}"/>
              </a:ext>
            </a:extLst>
          </p:cNvPr>
          <p:cNvPicPr>
            <a:picLocks noChangeAspect="1"/>
          </p:cNvPicPr>
          <p:nvPr/>
        </p:nvPicPr>
        <p:blipFill>
          <a:blip r:embed="rId3"/>
          <a:stretch>
            <a:fillRect/>
          </a:stretch>
        </p:blipFill>
        <p:spPr>
          <a:xfrm>
            <a:off x="407940" y="235608"/>
            <a:ext cx="4675533" cy="3360807"/>
          </a:xfrm>
          <a:prstGeom prst="rect">
            <a:avLst/>
          </a:prstGeom>
        </p:spPr>
      </p:pic>
      <p:pic>
        <p:nvPicPr>
          <p:cNvPr id="8" name="Picture 7" descr="Two graphs show the change in tension and membrane potential over time during muscle twitch summation and tetanus. In both graphs, the horizontal axis is labeled time. In the first graph, the vertical axis is labeled tension and ranges from 0 to 3 in increments of 1. When single twitches occur, the tension is 1. During twitch summation, the tension is approximately 1.3. During tetanus, the tension increases to 3, remains constant for a short period, and then decreases when the stimulation ceases or fatigue begins. In the second graph, the vertical axis is labeled membrane potential in millivolts and ranges from negative 70 to positive 30. At all conditions, peaks occur at positive 30 millivolts. During single twitches, single peaks occur at regular intervals. During twitch summations, peaks occur quickly. During tetanus, peaks occur at high frequency.">
            <a:extLst>
              <a:ext uri="{FF2B5EF4-FFF2-40B4-BE49-F238E27FC236}">
                <a16:creationId xmlns:a16="http://schemas.microsoft.com/office/drawing/2014/main" id="{D4EE4448-A0C9-DF0E-3168-05BACBE7B0DB}"/>
              </a:ext>
            </a:extLst>
          </p:cNvPr>
          <p:cNvPicPr>
            <a:picLocks noChangeAspect="1"/>
          </p:cNvPicPr>
          <p:nvPr/>
        </p:nvPicPr>
        <p:blipFill>
          <a:blip r:embed="rId4"/>
          <a:stretch>
            <a:fillRect/>
          </a:stretch>
        </p:blipFill>
        <p:spPr>
          <a:xfrm>
            <a:off x="271962" y="3658201"/>
            <a:ext cx="5547689" cy="3175086"/>
          </a:xfrm>
          <a:prstGeom prst="rect">
            <a:avLst/>
          </a:prstGeom>
        </p:spPr>
      </p:pic>
      <p:sp>
        <p:nvSpPr>
          <p:cNvPr id="17" name="Content Placeholder 16">
            <a:extLst>
              <a:ext uri="{FF2B5EF4-FFF2-40B4-BE49-F238E27FC236}">
                <a16:creationId xmlns:a16="http://schemas.microsoft.com/office/drawing/2014/main" id="{11692A05-6FCF-A0B7-AEC4-79F8BCC89C54}"/>
              </a:ext>
            </a:extLst>
          </p:cNvPr>
          <p:cNvSpPr>
            <a:spLocks noGrp="1"/>
          </p:cNvSpPr>
          <p:nvPr>
            <p:ph idx="1"/>
          </p:nvPr>
        </p:nvSpPr>
        <p:spPr>
          <a:xfrm>
            <a:off x="6372350" y="1825625"/>
            <a:ext cx="4981449" cy="4351338"/>
          </a:xfrm>
        </p:spPr>
        <p:txBody>
          <a:bodyPr>
            <a:normAutofit lnSpcReduction="10000"/>
          </a:bodyPr>
          <a:lstStyle/>
          <a:p>
            <a:r>
              <a:rPr lang="en-US" dirty="0"/>
              <a:t>Relaxed muscle demonstrates periodic firing</a:t>
            </a:r>
          </a:p>
          <a:p>
            <a:r>
              <a:rPr lang="en-US" dirty="0"/>
              <a:t>Action potentials are 1-5 </a:t>
            </a:r>
            <a:r>
              <a:rPr lang="en-US" dirty="0" err="1"/>
              <a:t>ms</a:t>
            </a:r>
            <a:endParaRPr lang="en-US" dirty="0"/>
          </a:p>
          <a:p>
            <a:r>
              <a:rPr lang="en-US" dirty="0"/>
              <a:t>Muscle fiber contraction-relaxation sequence is 30-200 </a:t>
            </a:r>
            <a:r>
              <a:rPr lang="en-US" dirty="0" err="1"/>
              <a:t>ms</a:t>
            </a:r>
            <a:endParaRPr lang="en-US" dirty="0"/>
          </a:p>
          <a:p>
            <a:r>
              <a:rPr lang="en-US" dirty="0"/>
              <a:t>Subsequent action potentials can be propagated along the muscle fiber before the contraction sequence is completed</a:t>
            </a:r>
          </a:p>
        </p:txBody>
      </p:sp>
      <p:sp>
        <p:nvSpPr>
          <p:cNvPr id="18" name="TextBox 17">
            <a:extLst>
              <a:ext uri="{FF2B5EF4-FFF2-40B4-BE49-F238E27FC236}">
                <a16:creationId xmlns:a16="http://schemas.microsoft.com/office/drawing/2014/main" id="{5238B585-0D22-8E2D-BBC8-C51C4537E9CE}"/>
              </a:ext>
            </a:extLst>
          </p:cNvPr>
          <p:cNvSpPr txBox="1"/>
          <p:nvPr/>
        </p:nvSpPr>
        <p:spPr>
          <a:xfrm>
            <a:off x="8322193" y="6592686"/>
            <a:ext cx="3865943" cy="276999"/>
          </a:xfrm>
          <a:prstGeom prst="rect">
            <a:avLst/>
          </a:prstGeom>
          <a:noFill/>
        </p:spPr>
        <p:txBody>
          <a:bodyPr wrap="square" rtlCol="0">
            <a:spAutoFit/>
          </a:bodyPr>
          <a:lstStyle/>
          <a:p>
            <a:r>
              <a:rPr lang="en-US" sz="1200" dirty="0"/>
              <a:t>Kandel ER, Koester JD, Mack SH, </a:t>
            </a:r>
            <a:r>
              <a:rPr lang="en-US" sz="1200" dirty="0" err="1"/>
              <a:t>Siegelbaum</a:t>
            </a:r>
            <a:r>
              <a:rPr lang="en-US" sz="1200" dirty="0"/>
              <a:t> SA (2021) </a:t>
            </a:r>
          </a:p>
        </p:txBody>
      </p:sp>
    </p:spTree>
    <p:extLst>
      <p:ext uri="{BB962C8B-B14F-4D97-AF65-F5344CB8AC3E}">
        <p14:creationId xmlns:p14="http://schemas.microsoft.com/office/powerpoint/2010/main" val="2735020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1497-A1A7-32DA-498C-C0044A93EAA3}"/>
              </a:ext>
            </a:extLst>
          </p:cNvPr>
          <p:cNvSpPr>
            <a:spLocks noGrp="1"/>
          </p:cNvSpPr>
          <p:nvPr>
            <p:ph type="title"/>
          </p:nvPr>
        </p:nvSpPr>
        <p:spPr/>
        <p:txBody>
          <a:bodyPr/>
          <a:lstStyle/>
          <a:p>
            <a:pPr algn="r"/>
            <a:r>
              <a:rPr lang="en-US" dirty="0"/>
              <a:t>Muscle Activity to </a:t>
            </a:r>
            <a:br>
              <a:rPr lang="en-US" dirty="0"/>
            </a:br>
            <a:r>
              <a:rPr lang="en-US" dirty="0"/>
              <a:t>EMG Signal</a:t>
            </a:r>
          </a:p>
        </p:txBody>
      </p:sp>
      <p:pic>
        <p:nvPicPr>
          <p:cNvPr id="3" name="Picture 2" descr="Three illustrations, A through C, show motor units in muscles. A. The axon terminals of a single motor neuron innervate a group of muscle cells. The points of contact of the terminals on the muscle cells are neuromuscular junctions. B. The axon terminals of two motor neurons innervate a group of muscle cells. C. There are three types of muscle fibers, each making up a motor unit. Motor unit 1 comprises slow oxidative fibers. Motor unit 2 comprises fast glycolytic fibers. Motor unit 3 comprises fast glycolytic fibers.">
            <a:extLst>
              <a:ext uri="{FF2B5EF4-FFF2-40B4-BE49-F238E27FC236}">
                <a16:creationId xmlns:a16="http://schemas.microsoft.com/office/drawing/2014/main" id="{4B2089EA-21BB-645D-0E35-5E49EF751F1E}"/>
              </a:ext>
            </a:extLst>
          </p:cNvPr>
          <p:cNvPicPr>
            <a:picLocks noChangeAspect="1"/>
          </p:cNvPicPr>
          <p:nvPr/>
        </p:nvPicPr>
        <p:blipFill rotWithShape="1">
          <a:blip r:embed="rId3"/>
          <a:srcRect t="27132" b="43334"/>
          <a:stretch/>
        </p:blipFill>
        <p:spPr>
          <a:xfrm>
            <a:off x="1393150" y="4604077"/>
            <a:ext cx="3052097" cy="1888798"/>
          </a:xfrm>
          <a:prstGeom prst="rect">
            <a:avLst/>
          </a:prstGeom>
        </p:spPr>
      </p:pic>
      <p:pic>
        <p:nvPicPr>
          <p:cNvPr id="13" name="Content Placeholder 4" descr="Diagram of a diagram showing a wave diagram&#10;&#10;Description automatically generated">
            <a:extLst>
              <a:ext uri="{FF2B5EF4-FFF2-40B4-BE49-F238E27FC236}">
                <a16:creationId xmlns:a16="http://schemas.microsoft.com/office/drawing/2014/main" id="{8F7A10AB-7DC3-0229-9BF4-7EB32A145D4C}"/>
              </a:ext>
            </a:extLst>
          </p:cNvPr>
          <p:cNvPicPr>
            <a:picLocks noGrp="1" noChangeAspect="1"/>
          </p:cNvPicPr>
          <p:nvPr>
            <p:ph idx="1"/>
          </p:nvPr>
        </p:nvPicPr>
        <p:blipFill>
          <a:blip r:embed="rId4"/>
          <a:stretch>
            <a:fillRect/>
          </a:stretch>
        </p:blipFill>
        <p:spPr>
          <a:xfrm>
            <a:off x="6096000" y="2523924"/>
            <a:ext cx="5703362" cy="3525306"/>
          </a:xfrm>
        </p:spPr>
      </p:pic>
      <p:pic>
        <p:nvPicPr>
          <p:cNvPr id="14" name="Picture 13" descr="A diagram of a motor unit firing&#10;&#10;Description automatically generated">
            <a:extLst>
              <a:ext uri="{FF2B5EF4-FFF2-40B4-BE49-F238E27FC236}">
                <a16:creationId xmlns:a16="http://schemas.microsoft.com/office/drawing/2014/main" id="{FA430C28-E192-D51E-F6E3-0508C31B1A4D}"/>
              </a:ext>
            </a:extLst>
          </p:cNvPr>
          <p:cNvPicPr>
            <a:picLocks noChangeAspect="1"/>
          </p:cNvPicPr>
          <p:nvPr/>
        </p:nvPicPr>
        <p:blipFill>
          <a:blip r:embed="rId5"/>
          <a:stretch>
            <a:fillRect/>
          </a:stretch>
        </p:blipFill>
        <p:spPr>
          <a:xfrm>
            <a:off x="838201" y="67354"/>
            <a:ext cx="4161996" cy="4457101"/>
          </a:xfrm>
          <a:prstGeom prst="rect">
            <a:avLst/>
          </a:prstGeom>
        </p:spPr>
      </p:pic>
      <p:sp>
        <p:nvSpPr>
          <p:cNvPr id="4" name="Content Placeholder 2">
            <a:extLst>
              <a:ext uri="{FF2B5EF4-FFF2-40B4-BE49-F238E27FC236}">
                <a16:creationId xmlns:a16="http://schemas.microsoft.com/office/drawing/2014/main" id="{601B251F-540B-F43E-5BF7-AC7037468F4E}"/>
              </a:ext>
            </a:extLst>
          </p:cNvPr>
          <p:cNvSpPr txBox="1">
            <a:spLocks/>
          </p:cNvSpPr>
          <p:nvPr/>
        </p:nvSpPr>
        <p:spPr>
          <a:xfrm>
            <a:off x="5207000" y="1879600"/>
            <a:ext cx="5437909" cy="830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Interference signal—the coalescence of many different motor units</a:t>
            </a:r>
          </a:p>
          <a:p>
            <a:endParaRPr lang="en-US" dirty="0"/>
          </a:p>
        </p:txBody>
      </p:sp>
      <p:sp>
        <p:nvSpPr>
          <p:cNvPr id="5" name="Content Placeholder 2">
            <a:extLst>
              <a:ext uri="{FF2B5EF4-FFF2-40B4-BE49-F238E27FC236}">
                <a16:creationId xmlns:a16="http://schemas.microsoft.com/office/drawing/2014/main" id="{1EE87F46-4042-0557-F116-5D0FB48B3841}"/>
              </a:ext>
            </a:extLst>
          </p:cNvPr>
          <p:cNvSpPr txBox="1">
            <a:spLocks/>
          </p:cNvSpPr>
          <p:nvPr/>
        </p:nvSpPr>
        <p:spPr>
          <a:xfrm>
            <a:off x="5207000" y="6027205"/>
            <a:ext cx="6592362" cy="830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Electrical dipole—forms an electrical potential difference between the spaced electrodes</a:t>
            </a:r>
          </a:p>
          <a:p>
            <a:endParaRPr lang="en-US" dirty="0"/>
          </a:p>
        </p:txBody>
      </p:sp>
      <p:sp>
        <p:nvSpPr>
          <p:cNvPr id="6" name="TextBox 5">
            <a:extLst>
              <a:ext uri="{FF2B5EF4-FFF2-40B4-BE49-F238E27FC236}">
                <a16:creationId xmlns:a16="http://schemas.microsoft.com/office/drawing/2014/main" id="{1581577C-C678-59C4-FAA7-46FE0EA23903}"/>
              </a:ext>
            </a:extLst>
          </p:cNvPr>
          <p:cNvSpPr txBox="1"/>
          <p:nvPr/>
        </p:nvSpPr>
        <p:spPr>
          <a:xfrm>
            <a:off x="98075" y="6581001"/>
            <a:ext cx="5668766" cy="276999"/>
          </a:xfrm>
          <a:prstGeom prst="rect">
            <a:avLst/>
          </a:prstGeom>
          <a:noFill/>
        </p:spPr>
        <p:txBody>
          <a:bodyPr wrap="square" rtlCol="0">
            <a:spAutoFit/>
          </a:bodyPr>
          <a:lstStyle/>
          <a:p>
            <a:r>
              <a:rPr lang="en-US" sz="1200" dirty="0"/>
              <a:t>Stern RM, Ray WJ, Quigley KS (2001)</a:t>
            </a:r>
          </a:p>
        </p:txBody>
      </p:sp>
    </p:spTree>
    <p:extLst>
      <p:ext uri="{BB962C8B-B14F-4D97-AF65-F5344CB8AC3E}">
        <p14:creationId xmlns:p14="http://schemas.microsoft.com/office/powerpoint/2010/main" val="2757131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D6ED-2EBB-7E49-55F4-FBC8C9B7FF1E}"/>
              </a:ext>
            </a:extLst>
          </p:cNvPr>
          <p:cNvSpPr>
            <a:spLocks noGrp="1"/>
          </p:cNvSpPr>
          <p:nvPr>
            <p:ph type="title"/>
          </p:nvPr>
        </p:nvSpPr>
        <p:spPr/>
        <p:txBody>
          <a:bodyPr/>
          <a:lstStyle/>
          <a:p>
            <a:r>
              <a:rPr lang="en-US" dirty="0"/>
              <a:t>EMG Recording Procedure</a:t>
            </a:r>
          </a:p>
        </p:txBody>
      </p:sp>
      <p:pic>
        <p:nvPicPr>
          <p:cNvPr id="9" name="Picture 8" descr="A diagram of a waveform&#10;&#10;Description automatically generated">
            <a:extLst>
              <a:ext uri="{FF2B5EF4-FFF2-40B4-BE49-F238E27FC236}">
                <a16:creationId xmlns:a16="http://schemas.microsoft.com/office/drawing/2014/main" id="{ABE1F1C2-8B4C-AC07-408E-EB2C4E273998}"/>
              </a:ext>
            </a:extLst>
          </p:cNvPr>
          <p:cNvPicPr>
            <a:picLocks noChangeAspect="1"/>
          </p:cNvPicPr>
          <p:nvPr/>
        </p:nvPicPr>
        <p:blipFill>
          <a:blip r:embed="rId3"/>
          <a:stretch>
            <a:fillRect/>
          </a:stretch>
        </p:blipFill>
        <p:spPr>
          <a:xfrm>
            <a:off x="114300" y="2070818"/>
            <a:ext cx="7772400" cy="3773882"/>
          </a:xfrm>
          <a:prstGeom prst="rect">
            <a:avLst/>
          </a:prstGeom>
        </p:spPr>
      </p:pic>
      <p:grpSp>
        <p:nvGrpSpPr>
          <p:cNvPr id="13" name="Group 12">
            <a:extLst>
              <a:ext uri="{FF2B5EF4-FFF2-40B4-BE49-F238E27FC236}">
                <a16:creationId xmlns:a16="http://schemas.microsoft.com/office/drawing/2014/main" id="{3A0845D4-FA2D-FA5B-91D9-2253AF061F24}"/>
              </a:ext>
            </a:extLst>
          </p:cNvPr>
          <p:cNvGrpSpPr/>
          <p:nvPr/>
        </p:nvGrpSpPr>
        <p:grpSpPr>
          <a:xfrm>
            <a:off x="6177026" y="694481"/>
            <a:ext cx="5817056" cy="5706319"/>
            <a:chOff x="6177026" y="694481"/>
            <a:chExt cx="5817056" cy="5706319"/>
          </a:xfrm>
        </p:grpSpPr>
        <p:graphicFrame>
          <p:nvGraphicFramePr>
            <p:cNvPr id="3" name="Diagram 2">
              <a:extLst>
                <a:ext uri="{FF2B5EF4-FFF2-40B4-BE49-F238E27FC236}">
                  <a16:creationId xmlns:a16="http://schemas.microsoft.com/office/drawing/2014/main" id="{A7FE622A-2A37-6857-5A0E-C7945C1ED40D}"/>
                </a:ext>
              </a:extLst>
            </p:cNvPr>
            <p:cNvGraphicFramePr/>
            <p:nvPr>
              <p:extLst>
                <p:ext uri="{D42A27DB-BD31-4B8C-83A1-F6EECF244321}">
                  <p14:modId xmlns:p14="http://schemas.microsoft.com/office/powerpoint/2010/main" val="4288564034"/>
                </p:ext>
              </p:extLst>
            </p:nvPr>
          </p:nvGraphicFramePr>
          <p:xfrm>
            <a:off x="8037175" y="818863"/>
            <a:ext cx="3956907"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Left Brace 10">
              <a:extLst>
                <a:ext uri="{FF2B5EF4-FFF2-40B4-BE49-F238E27FC236}">
                  <a16:creationId xmlns:a16="http://schemas.microsoft.com/office/drawing/2014/main" id="{A7667861-AC62-7001-2C77-02D8F75286C6}"/>
                </a:ext>
              </a:extLst>
            </p:cNvPr>
            <p:cNvSpPr/>
            <p:nvPr/>
          </p:nvSpPr>
          <p:spPr>
            <a:xfrm>
              <a:off x="7859214" y="694481"/>
              <a:ext cx="393539" cy="5706319"/>
            </a:xfrm>
            <a:prstGeom prst="leftBrace">
              <a:avLst>
                <a:gd name="adj1" fmla="val 8333"/>
                <a:gd name="adj2" fmla="val 35193"/>
              </a:avLst>
            </a:prstGeom>
            <a:ln w="38100">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Bent Arrow 11">
              <a:extLst>
                <a:ext uri="{FF2B5EF4-FFF2-40B4-BE49-F238E27FC236}">
                  <a16:creationId xmlns:a16="http://schemas.microsoft.com/office/drawing/2014/main" id="{2FE725A1-4802-D0B4-41C4-A847D7A61678}"/>
                </a:ext>
              </a:extLst>
            </p:cNvPr>
            <p:cNvSpPr/>
            <p:nvPr/>
          </p:nvSpPr>
          <p:spPr>
            <a:xfrm rot="16200000" flipH="1">
              <a:off x="6660030" y="2202326"/>
              <a:ext cx="743670" cy="1709677"/>
            </a:xfrm>
            <a:prstGeom prst="bentArrow">
              <a:avLst>
                <a:gd name="adj1" fmla="val 4194"/>
                <a:gd name="adj2" fmla="val 25000"/>
                <a:gd name="adj3" fmla="val 25000"/>
                <a:gd name="adj4" fmla="val 4726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4" name="TextBox 13">
            <a:extLst>
              <a:ext uri="{FF2B5EF4-FFF2-40B4-BE49-F238E27FC236}">
                <a16:creationId xmlns:a16="http://schemas.microsoft.com/office/drawing/2014/main" id="{AA52D6EB-9451-0DBE-5E1A-0AA27DB96CD3}"/>
              </a:ext>
            </a:extLst>
          </p:cNvPr>
          <p:cNvSpPr txBox="1"/>
          <p:nvPr/>
        </p:nvSpPr>
        <p:spPr>
          <a:xfrm>
            <a:off x="98075" y="6581001"/>
            <a:ext cx="5668766" cy="276999"/>
          </a:xfrm>
          <a:prstGeom prst="rect">
            <a:avLst/>
          </a:prstGeom>
          <a:noFill/>
        </p:spPr>
        <p:txBody>
          <a:bodyPr wrap="square" rtlCol="0">
            <a:spAutoFit/>
          </a:bodyPr>
          <a:lstStyle/>
          <a:p>
            <a:r>
              <a:rPr lang="en-US" sz="1200" dirty="0"/>
              <a:t>Stern RM, Ray WJ, Quigley KS (2001)</a:t>
            </a:r>
          </a:p>
        </p:txBody>
      </p:sp>
    </p:spTree>
    <p:extLst>
      <p:ext uri="{BB962C8B-B14F-4D97-AF65-F5344CB8AC3E}">
        <p14:creationId xmlns:p14="http://schemas.microsoft.com/office/powerpoint/2010/main" val="1633625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5D6ED-2EBB-7E49-55F4-FBC8C9B7FF1E}"/>
              </a:ext>
            </a:extLst>
          </p:cNvPr>
          <p:cNvSpPr>
            <a:spLocks noGrp="1"/>
          </p:cNvSpPr>
          <p:nvPr>
            <p:ph type="title"/>
          </p:nvPr>
        </p:nvSpPr>
        <p:spPr/>
        <p:txBody>
          <a:bodyPr/>
          <a:lstStyle/>
          <a:p>
            <a:r>
              <a:rPr lang="en-US" dirty="0"/>
              <a:t>EMG Recording Considerations</a:t>
            </a:r>
          </a:p>
        </p:txBody>
      </p:sp>
      <p:pic>
        <p:nvPicPr>
          <p:cNvPr id="1026" name="Picture 2" descr="The locations of six pairs of surface EMG electrodes. ">
            <a:extLst>
              <a:ext uri="{FF2B5EF4-FFF2-40B4-BE49-F238E27FC236}">
                <a16:creationId xmlns:a16="http://schemas.microsoft.com/office/drawing/2014/main" id="{49FC37D8-AFDA-31F5-1392-D0C63AB67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605" y="669234"/>
            <a:ext cx="3338082" cy="2266061"/>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a:extLst>
              <a:ext uri="{FF2B5EF4-FFF2-40B4-BE49-F238E27FC236}">
                <a16:creationId xmlns:a16="http://schemas.microsoft.com/office/drawing/2014/main" id="{73492FB2-A38C-A9D2-FA59-1F8E603F5B9D}"/>
              </a:ext>
            </a:extLst>
          </p:cNvPr>
          <p:cNvSpPr txBox="1">
            <a:spLocks/>
          </p:cNvSpPr>
          <p:nvPr/>
        </p:nvSpPr>
        <p:spPr>
          <a:xfrm>
            <a:off x="838200" y="1825625"/>
            <a:ext cx="574548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Tissue characteristics</a:t>
            </a:r>
          </a:p>
          <a:p>
            <a:r>
              <a:rPr lang="en-US" dirty="0"/>
              <a:t>Electrode impedance (≤5000 </a:t>
            </a:r>
            <a:r>
              <a:rPr lang="el-GR" dirty="0"/>
              <a:t>Ω</a:t>
            </a:r>
            <a:r>
              <a:rPr lang="en-US" dirty="0"/>
              <a:t>)</a:t>
            </a:r>
          </a:p>
          <a:p>
            <a:r>
              <a:rPr lang="en-US" dirty="0"/>
              <a:t>Electrode arrangement: parallel to muscle fibers</a:t>
            </a:r>
          </a:p>
          <a:p>
            <a:r>
              <a:rPr lang="en-US" dirty="0"/>
              <a:t>Electrode position</a:t>
            </a:r>
          </a:p>
          <a:p>
            <a:r>
              <a:rPr lang="en-US" dirty="0"/>
              <a:t>Amplification—gain adjusted to account for &lt;50 </a:t>
            </a:r>
            <a:r>
              <a:rPr lang="el-GR" dirty="0"/>
              <a:t>μ</a:t>
            </a:r>
            <a:r>
              <a:rPr lang="en-US" dirty="0"/>
              <a:t>V up to ~1000 </a:t>
            </a:r>
            <a:r>
              <a:rPr lang="el-GR" dirty="0"/>
              <a:t>μ</a:t>
            </a:r>
            <a:r>
              <a:rPr lang="en-US" dirty="0"/>
              <a:t>V</a:t>
            </a:r>
          </a:p>
          <a:p>
            <a:r>
              <a:rPr lang="en-US" dirty="0"/>
              <a:t>Signal-conditioning filter—band pass 20-500 Hz</a:t>
            </a:r>
          </a:p>
          <a:p>
            <a:r>
              <a:rPr lang="en-US" dirty="0"/>
              <a:t>Sampling rate—sparse sampling will lead to aliasing effects</a:t>
            </a:r>
          </a:p>
          <a:p>
            <a:endParaRPr lang="en-US" dirty="0"/>
          </a:p>
          <a:p>
            <a:endParaRPr lang="en-US" dirty="0"/>
          </a:p>
        </p:txBody>
      </p:sp>
      <p:pic>
        <p:nvPicPr>
          <p:cNvPr id="35" name="Picture 34">
            <a:extLst>
              <a:ext uri="{FF2B5EF4-FFF2-40B4-BE49-F238E27FC236}">
                <a16:creationId xmlns:a16="http://schemas.microsoft.com/office/drawing/2014/main" id="{574AA250-C928-A024-6BD4-C90DC59455D1}"/>
              </a:ext>
            </a:extLst>
          </p:cNvPr>
          <p:cNvPicPr>
            <a:picLocks noChangeAspect="1"/>
          </p:cNvPicPr>
          <p:nvPr/>
        </p:nvPicPr>
        <p:blipFill rotWithShape="1">
          <a:blip r:embed="rId4"/>
          <a:srcRect b="65366"/>
          <a:stretch/>
        </p:blipFill>
        <p:spPr>
          <a:xfrm>
            <a:off x="7413853" y="3091005"/>
            <a:ext cx="1193800" cy="1561498"/>
          </a:xfrm>
          <a:prstGeom prst="rect">
            <a:avLst/>
          </a:prstGeom>
        </p:spPr>
      </p:pic>
      <p:pic>
        <p:nvPicPr>
          <p:cNvPr id="42" name="Picture 41" descr="A close-up of a person's arm&#10;&#10;Description automatically generated">
            <a:extLst>
              <a:ext uri="{FF2B5EF4-FFF2-40B4-BE49-F238E27FC236}">
                <a16:creationId xmlns:a16="http://schemas.microsoft.com/office/drawing/2014/main" id="{949C8340-1331-ADED-5931-A6D01F5A6967}"/>
              </a:ext>
            </a:extLst>
          </p:cNvPr>
          <p:cNvPicPr>
            <a:picLocks noChangeAspect="1"/>
          </p:cNvPicPr>
          <p:nvPr/>
        </p:nvPicPr>
        <p:blipFill rotWithShape="1">
          <a:blip r:embed="rId5"/>
          <a:srcRect l="1924" r="50765"/>
          <a:stretch/>
        </p:blipFill>
        <p:spPr>
          <a:xfrm>
            <a:off x="7189321" y="4802625"/>
            <a:ext cx="2333740" cy="1842655"/>
          </a:xfrm>
          <a:prstGeom prst="rect">
            <a:avLst/>
          </a:prstGeom>
        </p:spPr>
      </p:pic>
      <p:pic>
        <p:nvPicPr>
          <p:cNvPr id="43" name="Picture 42" descr="A close-up of a person's arm&#10;&#10;Description automatically generated">
            <a:extLst>
              <a:ext uri="{FF2B5EF4-FFF2-40B4-BE49-F238E27FC236}">
                <a16:creationId xmlns:a16="http://schemas.microsoft.com/office/drawing/2014/main" id="{65768CD1-4D93-89C8-A4E8-1DCE03959ECF}"/>
              </a:ext>
            </a:extLst>
          </p:cNvPr>
          <p:cNvPicPr>
            <a:picLocks noChangeAspect="1"/>
          </p:cNvPicPr>
          <p:nvPr/>
        </p:nvPicPr>
        <p:blipFill rotWithShape="1">
          <a:blip r:embed="rId5"/>
          <a:srcRect l="50765" r="1924"/>
          <a:stretch/>
        </p:blipFill>
        <p:spPr>
          <a:xfrm>
            <a:off x="9525746" y="4805930"/>
            <a:ext cx="2333740" cy="1842655"/>
          </a:xfrm>
          <a:prstGeom prst="rect">
            <a:avLst/>
          </a:prstGeom>
        </p:spPr>
      </p:pic>
      <p:pic>
        <p:nvPicPr>
          <p:cNvPr id="44" name="Picture 43">
            <a:extLst>
              <a:ext uri="{FF2B5EF4-FFF2-40B4-BE49-F238E27FC236}">
                <a16:creationId xmlns:a16="http://schemas.microsoft.com/office/drawing/2014/main" id="{CA8AF88D-3ADD-BD1E-FEFE-845410674192}"/>
              </a:ext>
            </a:extLst>
          </p:cNvPr>
          <p:cNvPicPr>
            <a:picLocks noChangeAspect="1"/>
          </p:cNvPicPr>
          <p:nvPr/>
        </p:nvPicPr>
        <p:blipFill rotWithShape="1">
          <a:blip r:embed="rId6"/>
          <a:srcRect t="39075" b="31524"/>
          <a:stretch/>
        </p:blipFill>
        <p:spPr>
          <a:xfrm>
            <a:off x="8926161" y="3236564"/>
            <a:ext cx="1193800" cy="1325563"/>
          </a:xfrm>
          <a:prstGeom prst="rect">
            <a:avLst/>
          </a:prstGeom>
        </p:spPr>
      </p:pic>
      <p:pic>
        <p:nvPicPr>
          <p:cNvPr id="45" name="Picture 44">
            <a:extLst>
              <a:ext uri="{FF2B5EF4-FFF2-40B4-BE49-F238E27FC236}">
                <a16:creationId xmlns:a16="http://schemas.microsoft.com/office/drawing/2014/main" id="{F968B632-29C3-FB91-72FE-E61ED95B6831}"/>
              </a:ext>
            </a:extLst>
          </p:cNvPr>
          <p:cNvPicPr>
            <a:picLocks noChangeAspect="1"/>
          </p:cNvPicPr>
          <p:nvPr/>
        </p:nvPicPr>
        <p:blipFill rotWithShape="1">
          <a:blip r:embed="rId7"/>
          <a:srcRect t="65467"/>
          <a:stretch/>
        </p:blipFill>
        <p:spPr>
          <a:xfrm>
            <a:off x="10424386" y="3093288"/>
            <a:ext cx="1193800" cy="1556932"/>
          </a:xfrm>
          <a:prstGeom prst="rect">
            <a:avLst/>
          </a:prstGeom>
        </p:spPr>
      </p:pic>
      <p:sp>
        <p:nvSpPr>
          <p:cNvPr id="46" name="TextBox 45">
            <a:extLst>
              <a:ext uri="{FF2B5EF4-FFF2-40B4-BE49-F238E27FC236}">
                <a16:creationId xmlns:a16="http://schemas.microsoft.com/office/drawing/2014/main" id="{410890F5-5B44-86E3-1CC9-A6565A38EC43}"/>
              </a:ext>
            </a:extLst>
          </p:cNvPr>
          <p:cNvSpPr txBox="1"/>
          <p:nvPr/>
        </p:nvSpPr>
        <p:spPr>
          <a:xfrm>
            <a:off x="98075" y="6581001"/>
            <a:ext cx="5668766" cy="276999"/>
          </a:xfrm>
          <a:prstGeom prst="rect">
            <a:avLst/>
          </a:prstGeom>
          <a:noFill/>
        </p:spPr>
        <p:txBody>
          <a:bodyPr wrap="square" rtlCol="0">
            <a:spAutoFit/>
          </a:bodyPr>
          <a:lstStyle/>
          <a:p>
            <a:r>
              <a:rPr lang="en-US" sz="1200" dirty="0"/>
              <a:t>Stern RM, Ray WJ, Quigley KS (2001)</a:t>
            </a:r>
          </a:p>
        </p:txBody>
      </p:sp>
    </p:spTree>
    <p:extLst>
      <p:ext uri="{BB962C8B-B14F-4D97-AF65-F5344CB8AC3E}">
        <p14:creationId xmlns:p14="http://schemas.microsoft.com/office/powerpoint/2010/main" val="3607339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3033</TotalTime>
  <Words>3664</Words>
  <Application>Microsoft Macintosh PowerPoint</Application>
  <PresentationFormat>Widescreen</PresentationFormat>
  <Paragraphs>220</Paragraphs>
  <Slides>25</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Courier New</vt:lpstr>
      <vt:lpstr>Wingdings</vt:lpstr>
      <vt:lpstr>Office Theme</vt:lpstr>
      <vt:lpstr>EMG Signal Activation Pattern Recognition</vt:lpstr>
      <vt:lpstr>Background</vt:lpstr>
      <vt:lpstr>Motivation</vt:lpstr>
      <vt:lpstr>EMG Data from a Patient Who  Underwent Nerve Transfer</vt:lpstr>
      <vt:lpstr>Physiology of Muscle</vt:lpstr>
      <vt:lpstr>Physiology of Muscle</vt:lpstr>
      <vt:lpstr>Muscle Activity to  EMG Signal</vt:lpstr>
      <vt:lpstr>EMG Recording Procedure</vt:lpstr>
      <vt:lpstr>EMG Recording Considerations</vt:lpstr>
      <vt:lpstr>Details of Dataset</vt:lpstr>
      <vt:lpstr>Background on Method</vt:lpstr>
      <vt:lpstr>Method</vt:lpstr>
      <vt:lpstr>Method</vt:lpstr>
      <vt:lpstr>Log-likelihood function</vt:lpstr>
      <vt:lpstr>Evaluation of indicator MLE</vt:lpstr>
      <vt:lpstr>Constraint for indicator substitution</vt:lpstr>
      <vt:lpstr>MLE formulas</vt:lpstr>
      <vt:lpstr>Iterative Algorithm</vt:lpstr>
      <vt:lpstr>Results…</vt:lpstr>
      <vt:lpstr>Postprocessing operator</vt:lpstr>
      <vt:lpstr>Results after postprocessing</vt:lpstr>
      <vt:lpstr>Results</vt:lpstr>
      <vt:lpstr>Results</vt:lpstr>
      <vt:lpstr>Discussion, Next Steps, Limitations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Julie Werner</dc:creator>
  <cp:lastModifiedBy>Julie Werner</cp:lastModifiedBy>
  <cp:revision>42</cp:revision>
  <dcterms:created xsi:type="dcterms:W3CDTF">2024-06-24T21:04:01Z</dcterms:created>
  <dcterms:modified xsi:type="dcterms:W3CDTF">2024-06-26T23:40:23Z</dcterms:modified>
</cp:coreProperties>
</file>